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48" r:id="rId4"/>
  </p:sldMasterIdLst>
  <p:notesMasterIdLst>
    <p:notesMasterId r:id="rId45"/>
  </p:notesMasterIdLst>
  <p:handoutMasterIdLst>
    <p:handoutMasterId r:id="rId46"/>
  </p:handoutMasterIdLst>
  <p:sldIdLst>
    <p:sldId id="256" r:id="rId5"/>
    <p:sldId id="257" r:id="rId6"/>
    <p:sldId id="258" r:id="rId7"/>
    <p:sldId id="287" r:id="rId8"/>
    <p:sldId id="262" r:id="rId9"/>
    <p:sldId id="272" r:id="rId10"/>
    <p:sldId id="280" r:id="rId11"/>
    <p:sldId id="281" r:id="rId12"/>
    <p:sldId id="298" r:id="rId13"/>
    <p:sldId id="311" r:id="rId14"/>
    <p:sldId id="312" r:id="rId15"/>
    <p:sldId id="313" r:id="rId16"/>
    <p:sldId id="314" r:id="rId17"/>
    <p:sldId id="315" r:id="rId18"/>
    <p:sldId id="316" r:id="rId19"/>
    <p:sldId id="317" r:id="rId20"/>
    <p:sldId id="290" r:id="rId21"/>
    <p:sldId id="270" r:id="rId22"/>
    <p:sldId id="291" r:id="rId23"/>
    <p:sldId id="292" r:id="rId24"/>
    <p:sldId id="293"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8" r:id="rId38"/>
    <p:sldId id="319" r:id="rId39"/>
    <p:sldId id="320" r:id="rId40"/>
    <p:sldId id="321" r:id="rId41"/>
    <p:sldId id="322" r:id="rId42"/>
    <p:sldId id="323" r:id="rId43"/>
    <p:sldId id="27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704"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4/17/2022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ubmed.ncbi.nlm.nih.gov/"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3977196"/>
            <a:ext cx="6193649" cy="1579846"/>
          </a:xfrm>
        </p:spPr>
        <p:txBody>
          <a:bodyPr/>
          <a:lstStyle/>
          <a:p>
            <a:r>
              <a:rPr lang="en-US" dirty="0"/>
              <a:t>Topic molding</a:t>
            </a:r>
            <a:br>
              <a:rPr lang="en-US" dirty="0"/>
            </a:b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Mohamed Kotb </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2F67-4657-4502-9A1D-5E80A33E19C1}"/>
              </a:ext>
            </a:extLst>
          </p:cNvPr>
          <p:cNvSpPr>
            <a:spLocks noGrp="1"/>
          </p:cNvSpPr>
          <p:nvPr>
            <p:ph type="title"/>
          </p:nvPr>
        </p:nvSpPr>
        <p:spPr>
          <a:xfrm>
            <a:off x="1333499" y="2766218"/>
            <a:ext cx="4019735" cy="1325563"/>
          </a:xfrm>
        </p:spPr>
        <p:txBody>
          <a:bodyPr>
            <a:normAutofit/>
          </a:bodyPr>
          <a:lstStyle/>
          <a:p>
            <a:r>
              <a:rPr lang="en-US" dirty="0"/>
              <a:t>New approach by Keywords </a:t>
            </a:r>
          </a:p>
        </p:txBody>
      </p:sp>
    </p:spTree>
    <p:extLst>
      <p:ext uri="{BB962C8B-B14F-4D97-AF65-F5344CB8AC3E}">
        <p14:creationId xmlns:p14="http://schemas.microsoft.com/office/powerpoint/2010/main" val="3287162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0AA2-CC88-4B88-AC33-BAF9BA62F4CB}"/>
              </a:ext>
            </a:extLst>
          </p:cNvPr>
          <p:cNvSpPr>
            <a:spLocks noGrp="1"/>
          </p:cNvSpPr>
          <p:nvPr>
            <p:ph type="title"/>
          </p:nvPr>
        </p:nvSpPr>
        <p:spPr/>
        <p:txBody>
          <a:bodyPr/>
          <a:lstStyle/>
          <a:p>
            <a:pPr algn="l"/>
            <a:r>
              <a:rPr lang="en-US"/>
              <a:t>Data preprocessing</a:t>
            </a:r>
            <a:endParaRPr lang="en-US" dirty="0"/>
          </a:p>
        </p:txBody>
      </p:sp>
      <p:sp>
        <p:nvSpPr>
          <p:cNvPr id="6" name="Slide Number Placeholder 5">
            <a:extLst>
              <a:ext uri="{FF2B5EF4-FFF2-40B4-BE49-F238E27FC236}">
                <a16:creationId xmlns:a16="http://schemas.microsoft.com/office/drawing/2014/main" id="{D2BF45FF-6C91-4E04-8E60-AADAFC6A05D1}"/>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8" name="TextBox 7">
            <a:extLst>
              <a:ext uri="{FF2B5EF4-FFF2-40B4-BE49-F238E27FC236}">
                <a16:creationId xmlns:a16="http://schemas.microsoft.com/office/drawing/2014/main" id="{4206C2C3-7865-48B6-B0BD-4B6E38C6B5B9}"/>
              </a:ext>
            </a:extLst>
          </p:cNvPr>
          <p:cNvSpPr txBox="1"/>
          <p:nvPr/>
        </p:nvSpPr>
        <p:spPr>
          <a:xfrm>
            <a:off x="838200" y="1847425"/>
            <a:ext cx="8944992" cy="2585323"/>
          </a:xfrm>
          <a:prstGeom prst="rect">
            <a:avLst/>
          </a:prstGeom>
          <a:noFill/>
        </p:spPr>
        <p:txBody>
          <a:bodyPr wrap="square">
            <a:spAutoFit/>
          </a:bodyPr>
          <a:lstStyle/>
          <a:p>
            <a:r>
              <a:rPr lang="en-US" sz="1800" dirty="0"/>
              <a:t>Bigrams:</a:t>
            </a:r>
          </a:p>
          <a:p>
            <a:pPr lvl="1"/>
            <a:r>
              <a:rPr lang="en-US" dirty="0"/>
              <a:t>Build the bigram</a:t>
            </a:r>
          </a:p>
          <a:p>
            <a:pPr lvl="1"/>
            <a:r>
              <a:rPr lang="en-US" dirty="0"/>
              <a:t>Faster way to get a sentence clubbed as a trigram/bigram</a:t>
            </a:r>
          </a:p>
          <a:p>
            <a:pPr lvl="1"/>
            <a:r>
              <a:rPr lang="en-US" dirty="0"/>
              <a:t>Form Bigrams and trigrams</a:t>
            </a:r>
          </a:p>
          <a:p>
            <a:r>
              <a:rPr lang="en-US" dirty="0"/>
              <a:t>Dictionary and Corpus:</a:t>
            </a:r>
          </a:p>
          <a:p>
            <a:pPr lvl="1"/>
            <a:r>
              <a:rPr lang="en-US" dirty="0"/>
              <a:t>Creating the term dictionary of our </a:t>
            </a:r>
            <a:r>
              <a:rPr lang="en-US" dirty="0" err="1"/>
              <a:t>courpus</a:t>
            </a:r>
            <a:r>
              <a:rPr lang="en-US" dirty="0"/>
              <a:t> that is of all the words (</a:t>
            </a:r>
            <a:r>
              <a:rPr lang="en-US" dirty="0" err="1"/>
              <a:t>Sepcific</a:t>
            </a:r>
            <a:r>
              <a:rPr lang="en-US" dirty="0"/>
              <a:t> to Genism syntax perspective), where every unique term is assigned an index. </a:t>
            </a:r>
          </a:p>
          <a:p>
            <a:pPr lvl="1"/>
            <a:r>
              <a:rPr lang="en-US" dirty="0"/>
              <a:t>Converting list of documents (corpus) into Document Term Matrix using the dictionary </a:t>
            </a:r>
          </a:p>
        </p:txBody>
      </p:sp>
    </p:spTree>
    <p:extLst>
      <p:ext uri="{BB962C8B-B14F-4D97-AF65-F5344CB8AC3E}">
        <p14:creationId xmlns:p14="http://schemas.microsoft.com/office/powerpoint/2010/main" val="488887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0AA2-CC88-4B88-AC33-BAF9BA62F4CB}"/>
              </a:ext>
            </a:extLst>
          </p:cNvPr>
          <p:cNvSpPr>
            <a:spLocks noGrp="1"/>
          </p:cNvSpPr>
          <p:nvPr>
            <p:ph type="title"/>
          </p:nvPr>
        </p:nvSpPr>
        <p:spPr/>
        <p:txBody>
          <a:bodyPr/>
          <a:lstStyle/>
          <a:p>
            <a:pPr algn="l"/>
            <a:r>
              <a:rPr lang="en-US" dirty="0"/>
              <a:t>Keywords </a:t>
            </a:r>
          </a:p>
        </p:txBody>
      </p:sp>
      <p:sp>
        <p:nvSpPr>
          <p:cNvPr id="6" name="Slide Number Placeholder 5">
            <a:extLst>
              <a:ext uri="{FF2B5EF4-FFF2-40B4-BE49-F238E27FC236}">
                <a16:creationId xmlns:a16="http://schemas.microsoft.com/office/drawing/2014/main" id="{D2BF45FF-6C91-4E04-8E60-AADAFC6A05D1}"/>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
        <p:nvSpPr>
          <p:cNvPr id="8" name="TextBox 7">
            <a:extLst>
              <a:ext uri="{FF2B5EF4-FFF2-40B4-BE49-F238E27FC236}">
                <a16:creationId xmlns:a16="http://schemas.microsoft.com/office/drawing/2014/main" id="{4206C2C3-7865-48B6-B0BD-4B6E38C6B5B9}"/>
              </a:ext>
            </a:extLst>
          </p:cNvPr>
          <p:cNvSpPr txBox="1"/>
          <p:nvPr/>
        </p:nvSpPr>
        <p:spPr>
          <a:xfrm>
            <a:off x="838200" y="1847425"/>
            <a:ext cx="8944992" cy="2031325"/>
          </a:xfrm>
          <a:prstGeom prst="rect">
            <a:avLst/>
          </a:prstGeom>
          <a:noFill/>
        </p:spPr>
        <p:txBody>
          <a:bodyPr wrap="square">
            <a:spAutoFit/>
          </a:bodyPr>
          <a:lstStyle/>
          <a:p>
            <a:r>
              <a:rPr lang="en-US" b="0" i="0" dirty="0">
                <a:solidFill>
                  <a:srgbClr val="202124"/>
                </a:solidFill>
                <a:effectLst/>
                <a:latin typeface="arial" panose="020B0604020202020204" pitchFamily="34" charset="0"/>
              </a:rPr>
              <a:t>Keywords are </a:t>
            </a:r>
            <a:r>
              <a:rPr lang="en-US" b="1" i="0" dirty="0">
                <a:solidFill>
                  <a:srgbClr val="202124"/>
                </a:solidFill>
                <a:effectLst/>
                <a:latin typeface="arial" panose="020B0604020202020204" pitchFamily="34" charset="0"/>
              </a:rPr>
              <a:t>words that capture the essence of your </a:t>
            </a:r>
            <a:r>
              <a:rPr lang="en-US" b="1" dirty="0">
                <a:solidFill>
                  <a:srgbClr val="202124"/>
                </a:solidFill>
                <a:latin typeface="arial" panose="020B0604020202020204" pitchFamily="34" charset="0"/>
              </a:rPr>
              <a:t>article</a:t>
            </a:r>
            <a:r>
              <a:rPr lang="en-US" b="0" i="0" dirty="0">
                <a:solidFill>
                  <a:srgbClr val="202124"/>
                </a:solidFill>
                <a:effectLst/>
                <a:latin typeface="arial" panose="020B0604020202020204" pitchFamily="34" charset="0"/>
              </a:rPr>
              <a:t>. Keywords make your paper searchable and ensure that you get more citations. Therefore, it is important to include the most relevant keywords that will help other authors find your </a:t>
            </a:r>
            <a:r>
              <a:rPr lang="en-US" dirty="0">
                <a:solidFill>
                  <a:srgbClr val="202124"/>
                </a:solidFill>
                <a:latin typeface="arial" panose="020B0604020202020204" pitchFamily="34" charset="0"/>
              </a:rPr>
              <a:t>article</a:t>
            </a:r>
            <a:r>
              <a:rPr lang="en-US" b="0" i="0" dirty="0">
                <a:solidFill>
                  <a:srgbClr val="202124"/>
                </a:solidFill>
                <a:effectLst/>
                <a:latin typeface="arial" panose="020B0604020202020204" pitchFamily="34" charset="0"/>
              </a:rPr>
              <a:t>.</a:t>
            </a:r>
          </a:p>
          <a:p>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rPr>
              <a:t>Each article must have Keyword </a:t>
            </a:r>
          </a:p>
          <a:p>
            <a:endParaRPr lang="en-US" dirty="0">
              <a:solidFill>
                <a:srgbClr val="202124"/>
              </a:solidFill>
              <a:latin typeface="arial" panose="020B0604020202020204" pitchFamily="34" charset="0"/>
            </a:endParaRPr>
          </a:p>
          <a:p>
            <a:r>
              <a:rPr lang="en-US" dirty="0">
                <a:solidFill>
                  <a:srgbClr val="202124"/>
                </a:solidFill>
                <a:latin typeface="arial" panose="020B0604020202020204" pitchFamily="34" charset="0"/>
              </a:rPr>
              <a:t>For that I try to get the topics from Keywords </a:t>
            </a:r>
            <a:endParaRPr lang="en-US" dirty="0"/>
          </a:p>
        </p:txBody>
      </p:sp>
    </p:spTree>
    <p:extLst>
      <p:ext uri="{BB962C8B-B14F-4D97-AF65-F5344CB8AC3E}">
        <p14:creationId xmlns:p14="http://schemas.microsoft.com/office/powerpoint/2010/main" val="1647441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0AA2-CC88-4B88-AC33-BAF9BA62F4CB}"/>
              </a:ext>
            </a:extLst>
          </p:cNvPr>
          <p:cNvSpPr>
            <a:spLocks noGrp="1"/>
          </p:cNvSpPr>
          <p:nvPr>
            <p:ph type="title"/>
          </p:nvPr>
        </p:nvSpPr>
        <p:spPr/>
        <p:txBody>
          <a:bodyPr/>
          <a:lstStyle/>
          <a:p>
            <a:pPr algn="l"/>
            <a:r>
              <a:rPr lang="en-US" dirty="0"/>
              <a:t>Web Scraping</a:t>
            </a:r>
          </a:p>
        </p:txBody>
      </p:sp>
      <p:sp>
        <p:nvSpPr>
          <p:cNvPr id="6" name="Slide Number Placeholder 5">
            <a:extLst>
              <a:ext uri="{FF2B5EF4-FFF2-40B4-BE49-F238E27FC236}">
                <a16:creationId xmlns:a16="http://schemas.microsoft.com/office/drawing/2014/main" id="{D2BF45FF-6C91-4E04-8E60-AADAFC6A05D1}"/>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
        <p:nvSpPr>
          <p:cNvPr id="8" name="TextBox 7">
            <a:extLst>
              <a:ext uri="{FF2B5EF4-FFF2-40B4-BE49-F238E27FC236}">
                <a16:creationId xmlns:a16="http://schemas.microsoft.com/office/drawing/2014/main" id="{4206C2C3-7865-48B6-B0BD-4B6E38C6B5B9}"/>
              </a:ext>
            </a:extLst>
          </p:cNvPr>
          <p:cNvSpPr txBox="1"/>
          <p:nvPr/>
        </p:nvSpPr>
        <p:spPr>
          <a:xfrm>
            <a:off x="838200" y="1847425"/>
            <a:ext cx="8944992" cy="1754326"/>
          </a:xfrm>
          <a:prstGeom prst="rect">
            <a:avLst/>
          </a:prstGeom>
          <a:noFill/>
        </p:spPr>
        <p:txBody>
          <a:bodyPr wrap="square">
            <a:spAutoFit/>
          </a:bodyPr>
          <a:lstStyle/>
          <a:p>
            <a:pPr algn="l" fontAlgn="base"/>
            <a:r>
              <a:rPr lang="en-US" b="0" i="0" dirty="0">
                <a:solidFill>
                  <a:srgbClr val="273239"/>
                </a:solidFill>
                <a:effectLst/>
                <a:latin typeface="urw-din"/>
              </a:rPr>
              <a:t>We will be using the </a:t>
            </a:r>
            <a:r>
              <a:rPr lang="en-US" b="1" i="0" dirty="0" err="1">
                <a:solidFill>
                  <a:srgbClr val="273239"/>
                </a:solidFill>
                <a:effectLst/>
                <a:latin typeface="urw-din"/>
              </a:rPr>
              <a:t>lxml</a:t>
            </a:r>
            <a:r>
              <a:rPr lang="en-US" b="0" i="0" dirty="0">
                <a:solidFill>
                  <a:srgbClr val="273239"/>
                </a:solidFill>
                <a:effectLst/>
                <a:latin typeface="urw-din"/>
              </a:rPr>
              <a:t> library for Web Scraping and the </a:t>
            </a:r>
            <a:r>
              <a:rPr lang="en-US" b="1" i="0" dirty="0">
                <a:solidFill>
                  <a:srgbClr val="273239"/>
                </a:solidFill>
                <a:effectLst/>
                <a:latin typeface="urw-din"/>
              </a:rPr>
              <a:t>requests</a:t>
            </a:r>
            <a:r>
              <a:rPr lang="en-US" b="0" i="0" dirty="0">
                <a:solidFill>
                  <a:srgbClr val="273239"/>
                </a:solidFill>
                <a:effectLst/>
                <a:latin typeface="urw-din"/>
              </a:rPr>
              <a:t> library for making </a:t>
            </a:r>
            <a:r>
              <a:rPr lang="en-US" b="0" i="1" dirty="0">
                <a:solidFill>
                  <a:srgbClr val="273239"/>
                </a:solidFill>
                <a:effectLst/>
                <a:latin typeface="urw-din"/>
              </a:rPr>
              <a:t>HTTP</a:t>
            </a:r>
            <a:r>
              <a:rPr lang="en-US" b="0" i="0" dirty="0">
                <a:solidFill>
                  <a:srgbClr val="273239"/>
                </a:solidFill>
                <a:effectLst/>
                <a:latin typeface="urw-din"/>
              </a:rPr>
              <a:t> requests in Python. These can be installed in the command line using the pip package installer for Python.</a:t>
            </a:r>
          </a:p>
          <a:p>
            <a:pPr algn="l" fontAlgn="base"/>
            <a:r>
              <a:rPr lang="en-US" b="0" i="0" dirty="0">
                <a:solidFill>
                  <a:srgbClr val="273239"/>
                </a:solidFill>
                <a:effectLst/>
                <a:latin typeface="urw-din"/>
              </a:rPr>
              <a:t>Getting data from an element on the webpage using </a:t>
            </a:r>
            <a:r>
              <a:rPr lang="en-US" b="0" i="1" dirty="0" err="1">
                <a:solidFill>
                  <a:srgbClr val="273239"/>
                </a:solidFill>
                <a:effectLst/>
                <a:latin typeface="urw-din"/>
              </a:rPr>
              <a:t>lxml</a:t>
            </a:r>
            <a:r>
              <a:rPr lang="en-US" b="0" i="0" dirty="0">
                <a:solidFill>
                  <a:srgbClr val="273239"/>
                </a:solidFill>
                <a:effectLst/>
                <a:latin typeface="urw-din"/>
              </a:rPr>
              <a:t> requires the usage of </a:t>
            </a:r>
            <a:r>
              <a:rPr lang="en-US" b="0" i="1" dirty="0" err="1">
                <a:solidFill>
                  <a:srgbClr val="273239"/>
                </a:solidFill>
                <a:effectLst/>
                <a:latin typeface="urw-din"/>
              </a:rPr>
              <a:t>Xpaths</a:t>
            </a:r>
            <a:r>
              <a:rPr lang="en-US" b="0" i="0" dirty="0">
                <a:solidFill>
                  <a:srgbClr val="273239"/>
                </a:solidFill>
                <a:effectLst/>
                <a:latin typeface="urw-din"/>
              </a:rPr>
              <a:t>.</a:t>
            </a:r>
          </a:p>
          <a:p>
            <a:pPr algn="l" fontAlgn="base"/>
            <a:r>
              <a:rPr lang="en-US" b="1" i="0" dirty="0">
                <a:solidFill>
                  <a:srgbClr val="273239"/>
                </a:solidFill>
                <a:effectLst/>
                <a:latin typeface="urw-din"/>
              </a:rPr>
              <a:t>Using XPath</a:t>
            </a:r>
          </a:p>
          <a:p>
            <a:pPr algn="l" fontAlgn="base"/>
            <a:r>
              <a:rPr lang="en-US" b="0" i="1" dirty="0">
                <a:solidFill>
                  <a:srgbClr val="273239"/>
                </a:solidFill>
                <a:effectLst/>
                <a:latin typeface="urw-din"/>
              </a:rPr>
              <a:t>XPath</a:t>
            </a:r>
            <a:r>
              <a:rPr lang="en-US" b="0" i="0" dirty="0">
                <a:solidFill>
                  <a:srgbClr val="273239"/>
                </a:solidFill>
                <a:effectLst/>
                <a:latin typeface="urw-din"/>
              </a:rPr>
              <a:t> works very much like a traditional file system</a:t>
            </a:r>
          </a:p>
        </p:txBody>
      </p:sp>
      <p:pic>
        <p:nvPicPr>
          <p:cNvPr id="1026" name="Picture 2">
            <a:extLst>
              <a:ext uri="{FF2B5EF4-FFF2-40B4-BE49-F238E27FC236}">
                <a16:creationId xmlns:a16="http://schemas.microsoft.com/office/drawing/2014/main" id="{64805579-F597-4C8C-AA8C-F2058C3DE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046" y="3340539"/>
            <a:ext cx="4822102" cy="31408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58F122-CF2C-4C2C-9E85-B1B5D6542EE4}"/>
              </a:ext>
            </a:extLst>
          </p:cNvPr>
          <p:cNvSpPr txBox="1"/>
          <p:nvPr/>
        </p:nvSpPr>
        <p:spPr>
          <a:xfrm>
            <a:off x="838200" y="3756808"/>
            <a:ext cx="6094520" cy="2308324"/>
          </a:xfrm>
          <a:prstGeom prst="rect">
            <a:avLst/>
          </a:prstGeom>
          <a:noFill/>
        </p:spPr>
        <p:txBody>
          <a:bodyPr wrap="square">
            <a:spAutoFit/>
          </a:bodyPr>
          <a:lstStyle/>
          <a:p>
            <a:pPr algn="l" fontAlgn="base"/>
            <a:r>
              <a:rPr lang="en-US" b="1" i="0" dirty="0">
                <a:solidFill>
                  <a:srgbClr val="273239"/>
                </a:solidFill>
                <a:effectLst/>
                <a:latin typeface="urw-din"/>
              </a:rPr>
              <a:t>Using LXML</a:t>
            </a:r>
          </a:p>
          <a:p>
            <a:pPr algn="l" fontAlgn="base"/>
            <a:r>
              <a:rPr lang="en-US" b="1" i="0" dirty="0">
                <a:solidFill>
                  <a:srgbClr val="273239"/>
                </a:solidFill>
                <a:effectLst/>
                <a:latin typeface="urw-din"/>
              </a:rPr>
              <a:t>Step-by-step Approach</a:t>
            </a:r>
          </a:p>
          <a:p>
            <a:pPr algn="l" fontAlgn="base">
              <a:buFont typeface="Arial" panose="020B0604020202020204" pitchFamily="34" charset="0"/>
              <a:buChar char="•"/>
            </a:pPr>
            <a:r>
              <a:rPr lang="en-US" b="0" i="0" dirty="0">
                <a:solidFill>
                  <a:srgbClr val="273239"/>
                </a:solidFill>
                <a:effectLst/>
                <a:latin typeface="urw-din"/>
              </a:rPr>
              <a:t>We will use </a:t>
            </a:r>
            <a:r>
              <a:rPr lang="en-US" b="0" i="0" dirty="0" err="1">
                <a:solidFill>
                  <a:srgbClr val="273239"/>
                </a:solidFill>
                <a:effectLst/>
                <a:latin typeface="urw-din"/>
              </a:rPr>
              <a:t>requests.get</a:t>
            </a:r>
            <a:r>
              <a:rPr lang="en-US" b="0" i="0" dirty="0">
                <a:solidFill>
                  <a:srgbClr val="273239"/>
                </a:solidFill>
                <a:effectLst/>
                <a:latin typeface="urw-din"/>
              </a:rPr>
              <a:t> to retrieve the web page with our data.</a:t>
            </a:r>
          </a:p>
          <a:p>
            <a:pPr algn="l" fontAlgn="base">
              <a:buFont typeface="Arial" panose="020B0604020202020204" pitchFamily="34" charset="0"/>
              <a:buChar char="•"/>
            </a:pPr>
            <a:r>
              <a:rPr lang="en-US" b="0" i="0" dirty="0">
                <a:solidFill>
                  <a:srgbClr val="273239"/>
                </a:solidFill>
                <a:effectLst/>
                <a:latin typeface="urw-din"/>
              </a:rPr>
              <a:t>We use </a:t>
            </a:r>
            <a:r>
              <a:rPr lang="en-US" b="0" i="0" dirty="0" err="1">
                <a:solidFill>
                  <a:srgbClr val="273239"/>
                </a:solidFill>
                <a:effectLst/>
                <a:latin typeface="urw-din"/>
              </a:rPr>
              <a:t>html.fromstring</a:t>
            </a:r>
            <a:r>
              <a:rPr lang="en-US" b="0" i="0" dirty="0">
                <a:solidFill>
                  <a:srgbClr val="273239"/>
                </a:solidFill>
                <a:effectLst/>
                <a:latin typeface="urw-din"/>
              </a:rPr>
              <a:t> to parse the content using the </a:t>
            </a:r>
            <a:r>
              <a:rPr lang="en-US" b="0" i="1" dirty="0" err="1">
                <a:solidFill>
                  <a:srgbClr val="273239"/>
                </a:solidFill>
                <a:effectLst/>
                <a:latin typeface="urw-din"/>
              </a:rPr>
              <a:t>lxml</a:t>
            </a:r>
            <a:r>
              <a:rPr lang="en-US" b="0" i="0" dirty="0">
                <a:solidFill>
                  <a:srgbClr val="273239"/>
                </a:solidFill>
                <a:effectLst/>
                <a:latin typeface="urw-din"/>
              </a:rPr>
              <a:t> parser.</a:t>
            </a:r>
          </a:p>
          <a:p>
            <a:pPr algn="l" fontAlgn="base">
              <a:buFont typeface="Arial" panose="020B0604020202020204" pitchFamily="34" charset="0"/>
              <a:buChar char="•"/>
            </a:pPr>
            <a:r>
              <a:rPr lang="en-US" b="0" i="0" dirty="0">
                <a:solidFill>
                  <a:srgbClr val="273239"/>
                </a:solidFill>
                <a:effectLst/>
                <a:latin typeface="urw-din"/>
              </a:rPr>
              <a:t>We create the correct </a:t>
            </a:r>
            <a:r>
              <a:rPr lang="en-US" b="0" i="1" dirty="0">
                <a:solidFill>
                  <a:srgbClr val="273239"/>
                </a:solidFill>
                <a:effectLst/>
                <a:latin typeface="urw-din"/>
              </a:rPr>
              <a:t>XPath</a:t>
            </a:r>
            <a:r>
              <a:rPr lang="en-US" b="0" i="0" dirty="0">
                <a:solidFill>
                  <a:srgbClr val="273239"/>
                </a:solidFill>
                <a:effectLst/>
                <a:latin typeface="urw-din"/>
              </a:rPr>
              <a:t> query and use the </a:t>
            </a:r>
            <a:r>
              <a:rPr lang="en-US" b="0" i="1" dirty="0" err="1">
                <a:solidFill>
                  <a:srgbClr val="273239"/>
                </a:solidFill>
                <a:effectLst/>
                <a:latin typeface="urw-din"/>
              </a:rPr>
              <a:t>lxml</a:t>
            </a:r>
            <a:r>
              <a:rPr lang="en-US" b="0" i="1" dirty="0">
                <a:solidFill>
                  <a:srgbClr val="273239"/>
                </a:solidFill>
                <a:effectLst/>
                <a:latin typeface="urw-din"/>
              </a:rPr>
              <a:t> </a:t>
            </a:r>
            <a:r>
              <a:rPr lang="en-US" b="0" i="1" dirty="0" err="1">
                <a:solidFill>
                  <a:srgbClr val="273239"/>
                </a:solidFill>
                <a:effectLst/>
                <a:latin typeface="urw-din"/>
              </a:rPr>
              <a:t>xpath</a:t>
            </a:r>
            <a:r>
              <a:rPr lang="en-US" b="0" i="0" dirty="0">
                <a:solidFill>
                  <a:srgbClr val="273239"/>
                </a:solidFill>
                <a:effectLst/>
                <a:latin typeface="urw-din"/>
              </a:rPr>
              <a:t> function to get the required element.</a:t>
            </a:r>
          </a:p>
        </p:txBody>
      </p:sp>
    </p:spTree>
    <p:extLst>
      <p:ext uri="{BB962C8B-B14F-4D97-AF65-F5344CB8AC3E}">
        <p14:creationId xmlns:p14="http://schemas.microsoft.com/office/powerpoint/2010/main" val="4121076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0AA2-CC88-4B88-AC33-BAF9BA62F4CB}"/>
              </a:ext>
            </a:extLst>
          </p:cNvPr>
          <p:cNvSpPr>
            <a:spLocks noGrp="1"/>
          </p:cNvSpPr>
          <p:nvPr>
            <p:ph type="title"/>
          </p:nvPr>
        </p:nvSpPr>
        <p:spPr/>
        <p:txBody>
          <a:bodyPr/>
          <a:lstStyle/>
          <a:p>
            <a:pPr algn="l"/>
            <a:r>
              <a:rPr lang="en-US" dirty="0"/>
              <a:t>Web Scraping</a:t>
            </a:r>
          </a:p>
        </p:txBody>
      </p:sp>
      <p:sp>
        <p:nvSpPr>
          <p:cNvPr id="6" name="Slide Number Placeholder 5">
            <a:extLst>
              <a:ext uri="{FF2B5EF4-FFF2-40B4-BE49-F238E27FC236}">
                <a16:creationId xmlns:a16="http://schemas.microsoft.com/office/drawing/2014/main" id="{D2BF45FF-6C91-4E04-8E60-AADAFC6A05D1}"/>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8" name="TextBox 7">
            <a:extLst>
              <a:ext uri="{FF2B5EF4-FFF2-40B4-BE49-F238E27FC236}">
                <a16:creationId xmlns:a16="http://schemas.microsoft.com/office/drawing/2014/main" id="{4206C2C3-7865-48B6-B0BD-4B6E38C6B5B9}"/>
              </a:ext>
            </a:extLst>
          </p:cNvPr>
          <p:cNvSpPr txBox="1"/>
          <p:nvPr/>
        </p:nvSpPr>
        <p:spPr>
          <a:xfrm>
            <a:off x="838200" y="1847425"/>
            <a:ext cx="8944992" cy="1754326"/>
          </a:xfrm>
          <a:prstGeom prst="rect">
            <a:avLst/>
          </a:prstGeom>
          <a:noFill/>
        </p:spPr>
        <p:txBody>
          <a:bodyPr wrap="square">
            <a:spAutoFit/>
          </a:bodyPr>
          <a:lstStyle/>
          <a:p>
            <a:pPr algn="l" fontAlgn="base"/>
            <a:r>
              <a:rPr lang="en-US" b="0" i="0" dirty="0">
                <a:solidFill>
                  <a:srgbClr val="273239"/>
                </a:solidFill>
                <a:effectLst/>
                <a:latin typeface="urw-din"/>
              </a:rPr>
              <a:t>We will be using the </a:t>
            </a:r>
            <a:r>
              <a:rPr lang="en-US" b="1" i="0" dirty="0" err="1">
                <a:solidFill>
                  <a:srgbClr val="273239"/>
                </a:solidFill>
                <a:effectLst/>
                <a:latin typeface="urw-din"/>
              </a:rPr>
              <a:t>lxml</a:t>
            </a:r>
            <a:r>
              <a:rPr lang="en-US" b="0" i="0" dirty="0">
                <a:solidFill>
                  <a:srgbClr val="273239"/>
                </a:solidFill>
                <a:effectLst/>
                <a:latin typeface="urw-din"/>
              </a:rPr>
              <a:t> library for Web Scraping and the </a:t>
            </a:r>
            <a:r>
              <a:rPr lang="en-US" b="1" i="0" dirty="0">
                <a:solidFill>
                  <a:srgbClr val="273239"/>
                </a:solidFill>
                <a:effectLst/>
                <a:latin typeface="urw-din"/>
              </a:rPr>
              <a:t>requests</a:t>
            </a:r>
            <a:r>
              <a:rPr lang="en-US" b="0" i="0" dirty="0">
                <a:solidFill>
                  <a:srgbClr val="273239"/>
                </a:solidFill>
                <a:effectLst/>
                <a:latin typeface="urw-din"/>
              </a:rPr>
              <a:t> library for making </a:t>
            </a:r>
            <a:r>
              <a:rPr lang="en-US" b="0" i="1" dirty="0">
                <a:solidFill>
                  <a:srgbClr val="273239"/>
                </a:solidFill>
                <a:effectLst/>
                <a:latin typeface="urw-din"/>
              </a:rPr>
              <a:t>HTTP</a:t>
            </a:r>
            <a:r>
              <a:rPr lang="en-US" b="0" i="0" dirty="0">
                <a:solidFill>
                  <a:srgbClr val="273239"/>
                </a:solidFill>
                <a:effectLst/>
                <a:latin typeface="urw-din"/>
              </a:rPr>
              <a:t> requests in Python. These can be installed in the command line using the pip package installer for Python.</a:t>
            </a:r>
          </a:p>
          <a:p>
            <a:pPr algn="l" fontAlgn="base"/>
            <a:r>
              <a:rPr lang="en-US" b="0" i="0" dirty="0">
                <a:solidFill>
                  <a:srgbClr val="273239"/>
                </a:solidFill>
                <a:effectLst/>
                <a:latin typeface="urw-din"/>
              </a:rPr>
              <a:t>Getting data from an element on the webpage using </a:t>
            </a:r>
            <a:r>
              <a:rPr lang="en-US" b="0" i="1" dirty="0" err="1">
                <a:solidFill>
                  <a:srgbClr val="273239"/>
                </a:solidFill>
                <a:effectLst/>
                <a:latin typeface="urw-din"/>
              </a:rPr>
              <a:t>lxml</a:t>
            </a:r>
            <a:r>
              <a:rPr lang="en-US" b="0" i="0" dirty="0">
                <a:solidFill>
                  <a:srgbClr val="273239"/>
                </a:solidFill>
                <a:effectLst/>
                <a:latin typeface="urw-din"/>
              </a:rPr>
              <a:t> requires the usage of </a:t>
            </a:r>
            <a:r>
              <a:rPr lang="en-US" b="0" i="1" dirty="0" err="1">
                <a:solidFill>
                  <a:srgbClr val="273239"/>
                </a:solidFill>
                <a:effectLst/>
                <a:latin typeface="urw-din"/>
              </a:rPr>
              <a:t>Xpaths</a:t>
            </a:r>
            <a:r>
              <a:rPr lang="en-US" b="0" i="0" dirty="0">
                <a:solidFill>
                  <a:srgbClr val="273239"/>
                </a:solidFill>
                <a:effectLst/>
                <a:latin typeface="urw-din"/>
              </a:rPr>
              <a:t>.</a:t>
            </a:r>
          </a:p>
          <a:p>
            <a:pPr algn="l" fontAlgn="base"/>
            <a:r>
              <a:rPr lang="en-US" b="1" i="0" dirty="0">
                <a:solidFill>
                  <a:srgbClr val="273239"/>
                </a:solidFill>
                <a:effectLst/>
                <a:latin typeface="urw-din"/>
              </a:rPr>
              <a:t>Using XPath</a:t>
            </a:r>
          </a:p>
          <a:p>
            <a:pPr algn="l" fontAlgn="base"/>
            <a:r>
              <a:rPr lang="en-US" b="0" i="1" dirty="0">
                <a:solidFill>
                  <a:srgbClr val="273239"/>
                </a:solidFill>
                <a:effectLst/>
                <a:latin typeface="urw-din"/>
              </a:rPr>
              <a:t>XPath</a:t>
            </a:r>
            <a:r>
              <a:rPr lang="en-US" b="0" i="0" dirty="0">
                <a:solidFill>
                  <a:srgbClr val="273239"/>
                </a:solidFill>
                <a:effectLst/>
                <a:latin typeface="urw-din"/>
              </a:rPr>
              <a:t> works very much like a traditional file system</a:t>
            </a:r>
          </a:p>
        </p:txBody>
      </p:sp>
      <p:pic>
        <p:nvPicPr>
          <p:cNvPr id="1026" name="Picture 2">
            <a:extLst>
              <a:ext uri="{FF2B5EF4-FFF2-40B4-BE49-F238E27FC236}">
                <a16:creationId xmlns:a16="http://schemas.microsoft.com/office/drawing/2014/main" id="{64805579-F597-4C8C-AA8C-F2058C3DE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046" y="3340539"/>
            <a:ext cx="4822102" cy="31408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58F122-CF2C-4C2C-9E85-B1B5D6542EE4}"/>
              </a:ext>
            </a:extLst>
          </p:cNvPr>
          <p:cNvSpPr txBox="1"/>
          <p:nvPr/>
        </p:nvSpPr>
        <p:spPr>
          <a:xfrm>
            <a:off x="838200" y="3756808"/>
            <a:ext cx="6094520" cy="2308324"/>
          </a:xfrm>
          <a:prstGeom prst="rect">
            <a:avLst/>
          </a:prstGeom>
          <a:noFill/>
        </p:spPr>
        <p:txBody>
          <a:bodyPr wrap="square">
            <a:spAutoFit/>
          </a:bodyPr>
          <a:lstStyle/>
          <a:p>
            <a:pPr algn="l" fontAlgn="base"/>
            <a:r>
              <a:rPr lang="en-US" b="1" i="0" dirty="0">
                <a:solidFill>
                  <a:srgbClr val="273239"/>
                </a:solidFill>
                <a:effectLst/>
                <a:latin typeface="urw-din"/>
              </a:rPr>
              <a:t>Using LXML</a:t>
            </a:r>
          </a:p>
          <a:p>
            <a:pPr algn="l" fontAlgn="base"/>
            <a:r>
              <a:rPr lang="en-US" b="1" i="0" dirty="0">
                <a:solidFill>
                  <a:srgbClr val="273239"/>
                </a:solidFill>
                <a:effectLst/>
                <a:latin typeface="urw-din"/>
              </a:rPr>
              <a:t>Step-by-step Approach</a:t>
            </a:r>
          </a:p>
          <a:p>
            <a:pPr algn="l" fontAlgn="base">
              <a:buFont typeface="Arial" panose="020B0604020202020204" pitchFamily="34" charset="0"/>
              <a:buChar char="•"/>
            </a:pPr>
            <a:r>
              <a:rPr lang="en-US" b="0" i="0" dirty="0">
                <a:solidFill>
                  <a:srgbClr val="273239"/>
                </a:solidFill>
                <a:effectLst/>
                <a:latin typeface="urw-din"/>
              </a:rPr>
              <a:t>We will use </a:t>
            </a:r>
            <a:r>
              <a:rPr lang="en-US" b="0" i="0" dirty="0" err="1">
                <a:solidFill>
                  <a:srgbClr val="273239"/>
                </a:solidFill>
                <a:effectLst/>
                <a:latin typeface="urw-din"/>
              </a:rPr>
              <a:t>requests.get</a:t>
            </a:r>
            <a:r>
              <a:rPr lang="en-US" b="0" i="0" dirty="0">
                <a:solidFill>
                  <a:srgbClr val="273239"/>
                </a:solidFill>
                <a:effectLst/>
                <a:latin typeface="urw-din"/>
              </a:rPr>
              <a:t> to retrieve the web page with our data.</a:t>
            </a:r>
          </a:p>
          <a:p>
            <a:pPr algn="l" fontAlgn="base">
              <a:buFont typeface="Arial" panose="020B0604020202020204" pitchFamily="34" charset="0"/>
              <a:buChar char="•"/>
            </a:pPr>
            <a:r>
              <a:rPr lang="en-US" b="0" i="0" dirty="0">
                <a:solidFill>
                  <a:srgbClr val="273239"/>
                </a:solidFill>
                <a:effectLst/>
                <a:latin typeface="urw-din"/>
              </a:rPr>
              <a:t>We use </a:t>
            </a:r>
            <a:r>
              <a:rPr lang="en-US" b="0" i="0" dirty="0" err="1">
                <a:solidFill>
                  <a:srgbClr val="273239"/>
                </a:solidFill>
                <a:effectLst/>
                <a:latin typeface="urw-din"/>
              </a:rPr>
              <a:t>html.fromstring</a:t>
            </a:r>
            <a:r>
              <a:rPr lang="en-US" b="0" i="0" dirty="0">
                <a:solidFill>
                  <a:srgbClr val="273239"/>
                </a:solidFill>
                <a:effectLst/>
                <a:latin typeface="urw-din"/>
              </a:rPr>
              <a:t> to parse the content using the </a:t>
            </a:r>
            <a:r>
              <a:rPr lang="en-US" b="0" i="1" dirty="0" err="1">
                <a:solidFill>
                  <a:srgbClr val="273239"/>
                </a:solidFill>
                <a:effectLst/>
                <a:latin typeface="urw-din"/>
              </a:rPr>
              <a:t>lxml</a:t>
            </a:r>
            <a:r>
              <a:rPr lang="en-US" b="0" i="0" dirty="0">
                <a:solidFill>
                  <a:srgbClr val="273239"/>
                </a:solidFill>
                <a:effectLst/>
                <a:latin typeface="urw-din"/>
              </a:rPr>
              <a:t> parser.</a:t>
            </a:r>
          </a:p>
          <a:p>
            <a:pPr algn="l" fontAlgn="base">
              <a:buFont typeface="Arial" panose="020B0604020202020204" pitchFamily="34" charset="0"/>
              <a:buChar char="•"/>
            </a:pPr>
            <a:r>
              <a:rPr lang="en-US" b="0" i="0" dirty="0">
                <a:solidFill>
                  <a:srgbClr val="273239"/>
                </a:solidFill>
                <a:effectLst/>
                <a:latin typeface="urw-din"/>
              </a:rPr>
              <a:t>We create the correct </a:t>
            </a:r>
            <a:r>
              <a:rPr lang="en-US" b="0" i="1" dirty="0">
                <a:solidFill>
                  <a:srgbClr val="273239"/>
                </a:solidFill>
                <a:effectLst/>
                <a:latin typeface="urw-din"/>
              </a:rPr>
              <a:t>XPath</a:t>
            </a:r>
            <a:r>
              <a:rPr lang="en-US" b="0" i="0" dirty="0">
                <a:solidFill>
                  <a:srgbClr val="273239"/>
                </a:solidFill>
                <a:effectLst/>
                <a:latin typeface="urw-din"/>
              </a:rPr>
              <a:t> query and use the </a:t>
            </a:r>
            <a:r>
              <a:rPr lang="en-US" b="0" i="1" dirty="0" err="1">
                <a:solidFill>
                  <a:srgbClr val="273239"/>
                </a:solidFill>
                <a:effectLst/>
                <a:latin typeface="urw-din"/>
              </a:rPr>
              <a:t>lxml</a:t>
            </a:r>
            <a:r>
              <a:rPr lang="en-US" b="0" i="1" dirty="0">
                <a:solidFill>
                  <a:srgbClr val="273239"/>
                </a:solidFill>
                <a:effectLst/>
                <a:latin typeface="urw-din"/>
              </a:rPr>
              <a:t> </a:t>
            </a:r>
            <a:r>
              <a:rPr lang="en-US" b="0" i="1" dirty="0" err="1">
                <a:solidFill>
                  <a:srgbClr val="273239"/>
                </a:solidFill>
                <a:effectLst/>
                <a:latin typeface="urw-din"/>
              </a:rPr>
              <a:t>xpath</a:t>
            </a:r>
            <a:r>
              <a:rPr lang="en-US" b="0" i="0" dirty="0">
                <a:solidFill>
                  <a:srgbClr val="273239"/>
                </a:solidFill>
                <a:effectLst/>
                <a:latin typeface="urw-din"/>
              </a:rPr>
              <a:t> function to get the required element.</a:t>
            </a:r>
          </a:p>
        </p:txBody>
      </p:sp>
    </p:spTree>
    <p:extLst>
      <p:ext uri="{BB962C8B-B14F-4D97-AF65-F5344CB8AC3E}">
        <p14:creationId xmlns:p14="http://schemas.microsoft.com/office/powerpoint/2010/main" val="146063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0AA2-CC88-4B88-AC33-BAF9BA62F4CB}"/>
              </a:ext>
            </a:extLst>
          </p:cNvPr>
          <p:cNvSpPr>
            <a:spLocks noGrp="1"/>
          </p:cNvSpPr>
          <p:nvPr>
            <p:ph type="title"/>
          </p:nvPr>
        </p:nvSpPr>
        <p:spPr/>
        <p:txBody>
          <a:bodyPr/>
          <a:lstStyle/>
          <a:p>
            <a:pPr algn="l"/>
            <a:r>
              <a:rPr lang="en-US" dirty="0"/>
              <a:t>Web Scraping</a:t>
            </a:r>
          </a:p>
        </p:txBody>
      </p:sp>
      <p:sp>
        <p:nvSpPr>
          <p:cNvPr id="6" name="Slide Number Placeholder 5">
            <a:extLst>
              <a:ext uri="{FF2B5EF4-FFF2-40B4-BE49-F238E27FC236}">
                <a16:creationId xmlns:a16="http://schemas.microsoft.com/office/drawing/2014/main" id="{D2BF45FF-6C91-4E04-8E60-AADAFC6A05D1}"/>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9" name="TextBox 8">
            <a:extLst>
              <a:ext uri="{FF2B5EF4-FFF2-40B4-BE49-F238E27FC236}">
                <a16:creationId xmlns:a16="http://schemas.microsoft.com/office/drawing/2014/main" id="{67E5549C-6606-4329-A653-2A1B8E9B68AC}"/>
              </a:ext>
            </a:extLst>
          </p:cNvPr>
          <p:cNvSpPr txBox="1"/>
          <p:nvPr/>
        </p:nvSpPr>
        <p:spPr>
          <a:xfrm>
            <a:off x="838200" y="1755104"/>
            <a:ext cx="8740806" cy="923330"/>
          </a:xfrm>
          <a:prstGeom prst="rect">
            <a:avLst/>
          </a:prstGeom>
          <a:noFill/>
        </p:spPr>
        <p:txBody>
          <a:bodyPr wrap="square">
            <a:spAutoFit/>
          </a:bodyPr>
          <a:lstStyle/>
          <a:p>
            <a:r>
              <a:rPr lang="en-US" b="0" dirty="0">
                <a:solidFill>
                  <a:srgbClr val="A31515"/>
                </a:solidFill>
                <a:effectLst/>
                <a:latin typeface="Arial" panose="020B0604020202020204" pitchFamily="34" charset="0"/>
                <a:cs typeface="Arial" panose="020B0604020202020204" pitchFamily="34" charset="0"/>
              </a:rPr>
              <a:t>Use website: </a:t>
            </a:r>
            <a:r>
              <a:rPr lang="en-US" b="0" dirty="0">
                <a:solidFill>
                  <a:srgbClr val="A31515"/>
                </a:solidFill>
                <a:effectLst/>
                <a:latin typeface="Arial" panose="020B0604020202020204" pitchFamily="34" charset="0"/>
                <a:cs typeface="Arial" panose="020B0604020202020204" pitchFamily="34" charset="0"/>
                <a:hlinkClick r:id="rId2"/>
              </a:rPr>
              <a:t>https://pubmed.ncbi.nlm.nih.gov/</a:t>
            </a:r>
            <a:endParaRPr lang="en-US" b="0" dirty="0">
              <a:solidFill>
                <a:srgbClr val="A31515"/>
              </a:solidFill>
              <a:effectLst/>
              <a:latin typeface="Arial" panose="020B0604020202020204" pitchFamily="34" charset="0"/>
              <a:cs typeface="Arial" panose="020B0604020202020204" pitchFamily="34" charset="0"/>
            </a:endParaRPr>
          </a:p>
          <a:p>
            <a:endParaRPr lang="en-US" b="0" dirty="0">
              <a:solidFill>
                <a:srgbClr val="A31515"/>
              </a:solidFill>
              <a:effectLst/>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To get keyword of each article by ID of article</a:t>
            </a:r>
            <a:endParaRPr lang="en-US" dirty="0">
              <a:solidFill>
                <a:srgbClr val="A31515"/>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2333420-351F-4E77-BC17-B031A9BCC9EE}"/>
              </a:ext>
            </a:extLst>
          </p:cNvPr>
          <p:cNvPicPr>
            <a:picLocks noChangeAspect="1"/>
          </p:cNvPicPr>
          <p:nvPr/>
        </p:nvPicPr>
        <p:blipFill>
          <a:blip r:embed="rId3"/>
          <a:stretch>
            <a:fillRect/>
          </a:stretch>
        </p:blipFill>
        <p:spPr>
          <a:xfrm>
            <a:off x="3457575" y="2747962"/>
            <a:ext cx="5153025" cy="3790950"/>
          </a:xfrm>
          <a:prstGeom prst="rect">
            <a:avLst/>
          </a:prstGeom>
        </p:spPr>
      </p:pic>
    </p:spTree>
    <p:extLst>
      <p:ext uri="{BB962C8B-B14F-4D97-AF65-F5344CB8AC3E}">
        <p14:creationId xmlns:p14="http://schemas.microsoft.com/office/powerpoint/2010/main" val="1740704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0AA2-CC88-4B88-AC33-BAF9BA62F4CB}"/>
              </a:ext>
            </a:extLst>
          </p:cNvPr>
          <p:cNvSpPr>
            <a:spLocks noGrp="1"/>
          </p:cNvSpPr>
          <p:nvPr>
            <p:ph type="title"/>
          </p:nvPr>
        </p:nvSpPr>
        <p:spPr/>
        <p:txBody>
          <a:bodyPr/>
          <a:lstStyle/>
          <a:p>
            <a:pPr algn="l"/>
            <a:r>
              <a:rPr lang="en-US" dirty="0"/>
              <a:t>Key words (Visualization)</a:t>
            </a:r>
          </a:p>
        </p:txBody>
      </p:sp>
      <p:sp>
        <p:nvSpPr>
          <p:cNvPr id="6" name="Slide Number Placeholder 5">
            <a:extLst>
              <a:ext uri="{FF2B5EF4-FFF2-40B4-BE49-F238E27FC236}">
                <a16:creationId xmlns:a16="http://schemas.microsoft.com/office/drawing/2014/main" id="{D2BF45FF-6C91-4E04-8E60-AADAFC6A05D1}"/>
              </a:ext>
            </a:extLst>
          </p:cNvPr>
          <p:cNvSpPr>
            <a:spLocks noGrp="1"/>
          </p:cNvSpPr>
          <p:nvPr>
            <p:ph type="sldNum" sz="quarter" idx="12"/>
          </p:nvPr>
        </p:nvSpPr>
        <p:spPr/>
        <p:txBody>
          <a:bodyPr/>
          <a:lstStyle/>
          <a:p>
            <a:fld id="{A49DFD55-3C28-40EF-9E31-A92D2E4017FF}" type="slidenum">
              <a:rPr lang="en-US" smtClean="0"/>
              <a:pPr/>
              <a:t>16</a:t>
            </a:fld>
            <a:endParaRPr lang="en-US" dirty="0"/>
          </a:p>
        </p:txBody>
      </p:sp>
      <p:pic>
        <p:nvPicPr>
          <p:cNvPr id="4" name="Picture 3">
            <a:extLst>
              <a:ext uri="{FF2B5EF4-FFF2-40B4-BE49-F238E27FC236}">
                <a16:creationId xmlns:a16="http://schemas.microsoft.com/office/drawing/2014/main" id="{A321AA5C-05EC-43AF-A5E6-A99879FE46AE}"/>
              </a:ext>
            </a:extLst>
          </p:cNvPr>
          <p:cNvPicPr>
            <a:picLocks noChangeAspect="1"/>
          </p:cNvPicPr>
          <p:nvPr/>
        </p:nvPicPr>
        <p:blipFill>
          <a:blip r:embed="rId2"/>
          <a:stretch>
            <a:fillRect/>
          </a:stretch>
        </p:blipFill>
        <p:spPr>
          <a:xfrm>
            <a:off x="1465555" y="1690688"/>
            <a:ext cx="8516645" cy="4233885"/>
          </a:xfrm>
          <a:prstGeom prst="rect">
            <a:avLst/>
          </a:prstGeom>
        </p:spPr>
      </p:pic>
    </p:spTree>
    <p:extLst>
      <p:ext uri="{BB962C8B-B14F-4D97-AF65-F5344CB8AC3E}">
        <p14:creationId xmlns:p14="http://schemas.microsoft.com/office/powerpoint/2010/main" val="2064838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2F67-4657-4502-9A1D-5E80A33E19C1}"/>
              </a:ext>
            </a:extLst>
          </p:cNvPr>
          <p:cNvSpPr>
            <a:spLocks noGrp="1"/>
          </p:cNvSpPr>
          <p:nvPr>
            <p:ph type="title"/>
          </p:nvPr>
        </p:nvSpPr>
        <p:spPr>
          <a:xfrm>
            <a:off x="1333499" y="2766218"/>
            <a:ext cx="4019735" cy="1325563"/>
          </a:xfrm>
        </p:spPr>
        <p:txBody>
          <a:bodyPr>
            <a:normAutofit/>
          </a:bodyPr>
          <a:lstStyle/>
          <a:p>
            <a:r>
              <a:rPr lang="en-US" dirty="0"/>
              <a:t>Latent Dirichlet Allocation (LDA)</a:t>
            </a:r>
          </a:p>
        </p:txBody>
      </p:sp>
    </p:spTree>
    <p:extLst>
      <p:ext uri="{BB962C8B-B14F-4D97-AF65-F5344CB8AC3E}">
        <p14:creationId xmlns:p14="http://schemas.microsoft.com/office/powerpoint/2010/main" val="4235499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LDA</a:t>
            </a:r>
          </a:p>
        </p:txBody>
      </p:sp>
      <p:sp>
        <p:nvSpPr>
          <p:cNvPr id="5" name="TextBox 4">
            <a:extLst>
              <a:ext uri="{FF2B5EF4-FFF2-40B4-BE49-F238E27FC236}">
                <a16:creationId xmlns:a16="http://schemas.microsoft.com/office/drawing/2014/main" id="{D9B25FBC-9F22-4C5A-A406-1015737F592A}"/>
              </a:ext>
            </a:extLst>
          </p:cNvPr>
          <p:cNvSpPr txBox="1"/>
          <p:nvPr/>
        </p:nvSpPr>
        <p:spPr>
          <a:xfrm>
            <a:off x="838200" y="1517160"/>
            <a:ext cx="11253186" cy="646331"/>
          </a:xfrm>
          <a:prstGeom prst="rect">
            <a:avLst/>
          </a:prstGeom>
          <a:noFill/>
        </p:spPr>
        <p:txBody>
          <a:bodyPr wrap="square">
            <a:spAutoFit/>
          </a:bodyPr>
          <a:lstStyle/>
          <a:p>
            <a:r>
              <a:rPr lang="en-US" sz="1800" dirty="0"/>
              <a:t>Latent Dirichlet Allocation (LDA) is one of the ways to implement Topic Modelling. It is a generative probabilistic model in which each document is assumed to be consisting of a different proportion of topics.</a:t>
            </a:r>
          </a:p>
        </p:txBody>
      </p:sp>
      <p:pic>
        <p:nvPicPr>
          <p:cNvPr id="6" name="Picture 5">
            <a:extLst>
              <a:ext uri="{FF2B5EF4-FFF2-40B4-BE49-F238E27FC236}">
                <a16:creationId xmlns:a16="http://schemas.microsoft.com/office/drawing/2014/main" id="{469EBE6D-8F50-45F9-B74B-3ED4B2E85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160" y="2993643"/>
            <a:ext cx="5027226" cy="2840850"/>
          </a:xfrm>
          <a:prstGeom prst="rect">
            <a:avLst/>
          </a:prstGeom>
        </p:spPr>
      </p:pic>
      <p:sp>
        <p:nvSpPr>
          <p:cNvPr id="8" name="TextBox 7">
            <a:extLst>
              <a:ext uri="{FF2B5EF4-FFF2-40B4-BE49-F238E27FC236}">
                <a16:creationId xmlns:a16="http://schemas.microsoft.com/office/drawing/2014/main" id="{56530952-41A6-4D5D-B70B-664B8EFF2DA4}"/>
              </a:ext>
            </a:extLst>
          </p:cNvPr>
          <p:cNvSpPr txBox="1"/>
          <p:nvPr/>
        </p:nvSpPr>
        <p:spPr>
          <a:xfrm>
            <a:off x="838200" y="2473391"/>
            <a:ext cx="6094520" cy="369332"/>
          </a:xfrm>
          <a:prstGeom prst="rect">
            <a:avLst/>
          </a:prstGeom>
          <a:noFill/>
        </p:spPr>
        <p:txBody>
          <a:bodyPr wrap="square">
            <a:spAutoFit/>
          </a:bodyPr>
          <a:lstStyle/>
          <a:p>
            <a:pPr algn="l"/>
            <a:r>
              <a:rPr lang="en-US" b="1" i="0" dirty="0">
                <a:solidFill>
                  <a:srgbClr val="222222"/>
                </a:solidFill>
                <a:effectLst/>
                <a:latin typeface="Lato" panose="020F0502020204030203" pitchFamily="34" charset="0"/>
              </a:rPr>
              <a:t>How does the LDA algorithm work?</a:t>
            </a:r>
            <a:endParaRPr lang="en-US" b="0" i="0" dirty="0">
              <a:solidFill>
                <a:srgbClr val="222222"/>
              </a:solidFill>
              <a:effectLst/>
              <a:latin typeface="Lato" panose="020F0502020204030203" pitchFamily="34" charset="0"/>
            </a:endParaRPr>
          </a:p>
        </p:txBody>
      </p:sp>
      <p:sp>
        <p:nvSpPr>
          <p:cNvPr id="10" name="TextBox 9">
            <a:extLst>
              <a:ext uri="{FF2B5EF4-FFF2-40B4-BE49-F238E27FC236}">
                <a16:creationId xmlns:a16="http://schemas.microsoft.com/office/drawing/2014/main" id="{827B8653-17E5-4625-BE8C-1B96CB9EDD35}"/>
              </a:ext>
            </a:extLst>
          </p:cNvPr>
          <p:cNvSpPr txBox="1"/>
          <p:nvPr/>
        </p:nvSpPr>
        <p:spPr>
          <a:xfrm>
            <a:off x="838200" y="2842723"/>
            <a:ext cx="6225960" cy="2769989"/>
          </a:xfrm>
          <a:prstGeom prst="rect">
            <a:avLst/>
          </a:prstGeom>
          <a:noFill/>
        </p:spPr>
        <p:txBody>
          <a:bodyPr wrap="square">
            <a:spAutoFit/>
          </a:bodyPr>
          <a:lstStyle/>
          <a:p>
            <a:pPr algn="l"/>
            <a:r>
              <a:rPr lang="en-US" sz="1400" b="0" i="0" dirty="0">
                <a:solidFill>
                  <a:srgbClr val="222222"/>
                </a:solidFill>
                <a:effectLst/>
                <a:latin typeface="Lato" panose="020F0502020204030203" pitchFamily="34" charset="0"/>
              </a:rPr>
              <a:t>1) For each document, randomly initialize each word to a topic amongst the K topics where K is the number of pre-defined topics.</a:t>
            </a:r>
          </a:p>
          <a:p>
            <a:pPr algn="l"/>
            <a:r>
              <a:rPr lang="en-US" sz="1400" b="0" i="0" dirty="0">
                <a:solidFill>
                  <a:srgbClr val="222222"/>
                </a:solidFill>
                <a:effectLst/>
                <a:latin typeface="Lato" panose="020F0502020204030203" pitchFamily="34" charset="0"/>
              </a:rPr>
              <a:t>2)  For each document d:</a:t>
            </a:r>
          </a:p>
          <a:p>
            <a:pPr algn="l"/>
            <a:r>
              <a:rPr lang="en-US" sz="1400" b="0" i="0" dirty="0">
                <a:solidFill>
                  <a:srgbClr val="222222"/>
                </a:solidFill>
                <a:effectLst/>
                <a:latin typeface="Lato" panose="020F0502020204030203" pitchFamily="34" charset="0"/>
              </a:rPr>
              <a:t>	For each word w in the document, compute:</a:t>
            </a:r>
          </a:p>
          <a:p>
            <a:pPr lvl="2">
              <a:buFont typeface="Arial" panose="020B0604020202020204" pitchFamily="34" charset="0"/>
              <a:buChar char="•"/>
            </a:pPr>
            <a:r>
              <a:rPr lang="en-US" sz="1200" b="1" i="0" dirty="0">
                <a:solidFill>
                  <a:srgbClr val="222222"/>
                </a:solidFill>
                <a:effectLst/>
                <a:latin typeface="Lato" panose="020F0502020204030203" pitchFamily="34" charset="0"/>
              </a:rPr>
              <a:t>P(topic t| document d)</a:t>
            </a:r>
            <a:r>
              <a:rPr lang="en-US" sz="1200" b="0" i="0" dirty="0">
                <a:solidFill>
                  <a:srgbClr val="222222"/>
                </a:solidFill>
                <a:effectLst/>
                <a:latin typeface="Lato" panose="020F0502020204030203" pitchFamily="34" charset="0"/>
              </a:rPr>
              <a:t>: Proportion of words in document d that are assigned to topic t</a:t>
            </a:r>
          </a:p>
          <a:p>
            <a:pPr lvl="2">
              <a:buFont typeface="Arial" panose="020B0604020202020204" pitchFamily="34" charset="0"/>
              <a:buChar char="•"/>
            </a:pPr>
            <a:r>
              <a:rPr lang="en-US" sz="1200" b="1" i="0" dirty="0">
                <a:solidFill>
                  <a:srgbClr val="222222"/>
                </a:solidFill>
                <a:effectLst/>
                <a:latin typeface="Lato" panose="020F0502020204030203" pitchFamily="34" charset="0"/>
              </a:rPr>
              <a:t>P(word w| topic t)</a:t>
            </a:r>
            <a:r>
              <a:rPr lang="en-US" sz="1200" b="0" i="0" dirty="0">
                <a:solidFill>
                  <a:srgbClr val="222222"/>
                </a:solidFill>
                <a:effectLst/>
                <a:latin typeface="Lato" panose="020F0502020204030203" pitchFamily="34" charset="0"/>
              </a:rPr>
              <a:t>: Proportion of assignments to topic t across all documents from words that come from w</a:t>
            </a:r>
          </a:p>
          <a:p>
            <a:pPr algn="l"/>
            <a:r>
              <a:rPr lang="en-US" sz="1400" b="0" i="0" dirty="0">
                <a:solidFill>
                  <a:srgbClr val="222222"/>
                </a:solidFill>
                <a:effectLst/>
                <a:latin typeface="Lato" panose="020F0502020204030203" pitchFamily="34" charset="0"/>
              </a:rPr>
              <a:t>3) Reassign topic T’ to word w with probability p(</a:t>
            </a:r>
            <a:r>
              <a:rPr lang="en-US" sz="1400" b="0" i="0" dirty="0" err="1">
                <a:solidFill>
                  <a:srgbClr val="222222"/>
                </a:solidFill>
                <a:effectLst/>
                <a:latin typeface="Lato" panose="020F0502020204030203" pitchFamily="34" charset="0"/>
              </a:rPr>
              <a:t>t’|d</a:t>
            </a:r>
            <a:r>
              <a:rPr lang="en-US" sz="1400" b="0" i="0" dirty="0">
                <a:solidFill>
                  <a:srgbClr val="222222"/>
                </a:solidFill>
                <a:effectLst/>
                <a:latin typeface="Lato" panose="020F0502020204030203" pitchFamily="34" charset="0"/>
              </a:rPr>
              <a:t>)*p(</a:t>
            </a:r>
            <a:r>
              <a:rPr lang="en-US" sz="1400" b="0" i="0" dirty="0" err="1">
                <a:solidFill>
                  <a:srgbClr val="222222"/>
                </a:solidFill>
                <a:effectLst/>
                <a:latin typeface="Lato" panose="020F0502020204030203" pitchFamily="34" charset="0"/>
              </a:rPr>
              <a:t>w|t</a:t>
            </a:r>
            <a:r>
              <a:rPr lang="en-US" sz="1400" b="0" i="0" dirty="0">
                <a:solidFill>
                  <a:srgbClr val="222222"/>
                </a:solidFill>
                <a:effectLst/>
                <a:latin typeface="Lato" panose="020F0502020204030203" pitchFamily="34" charset="0"/>
              </a:rPr>
              <a:t>’) considering all other words and their topic assignments</a:t>
            </a:r>
          </a:p>
          <a:p>
            <a:pPr algn="l"/>
            <a:r>
              <a:rPr lang="en-US" sz="1400" b="0" i="0" dirty="0">
                <a:solidFill>
                  <a:srgbClr val="222222"/>
                </a:solidFill>
                <a:effectLst/>
                <a:latin typeface="Lato" panose="020F0502020204030203" pitchFamily="34" charset="0"/>
              </a:rPr>
              <a:t>The last step is repeated multiple times till we reach a steady state where the topic assignments do not change further. The proportion of topics for each document is then determined from these topic assignments.</a:t>
            </a:r>
          </a:p>
        </p:txBody>
      </p:sp>
      <p:sp>
        <p:nvSpPr>
          <p:cNvPr id="12" name="TextBox 11">
            <a:extLst>
              <a:ext uri="{FF2B5EF4-FFF2-40B4-BE49-F238E27FC236}">
                <a16:creationId xmlns:a16="http://schemas.microsoft.com/office/drawing/2014/main" id="{3D4D24A5-29B6-4FD6-8533-D1B21E4C7ED0}"/>
              </a:ext>
            </a:extLst>
          </p:cNvPr>
          <p:cNvSpPr txBox="1"/>
          <p:nvPr/>
        </p:nvSpPr>
        <p:spPr>
          <a:xfrm>
            <a:off x="838200" y="6442864"/>
            <a:ext cx="11155532" cy="307777"/>
          </a:xfrm>
          <a:prstGeom prst="rect">
            <a:avLst/>
          </a:prstGeom>
          <a:noFill/>
        </p:spPr>
        <p:txBody>
          <a:bodyPr wrap="square">
            <a:spAutoFit/>
          </a:bodyPr>
          <a:lstStyle/>
          <a:p>
            <a:r>
              <a:rPr lang="en-US" sz="1400" dirty="0"/>
              <a:t>https://www.analyticsvidhya.com/blog/2021/06/part-2-topic-modeling-and-latent-dirichlet-allocation-lda-using-gensim-and-sklearn/</a:t>
            </a:r>
          </a:p>
        </p:txBody>
      </p:sp>
    </p:spTree>
    <p:extLst>
      <p:ext uri="{BB962C8B-B14F-4D97-AF65-F5344CB8AC3E}">
        <p14:creationId xmlns:p14="http://schemas.microsoft.com/office/powerpoint/2010/main" val="2896385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normAutofit/>
          </a:bodyPr>
          <a:lstStyle/>
          <a:p>
            <a:r>
              <a:rPr lang="fr-FR" sz="2400" kern="0" dirty="0">
                <a:solidFill>
                  <a:srgbClr val="000000"/>
                </a:solidFill>
                <a:effectLst/>
                <a:latin typeface="CIDFont"/>
              </a:rPr>
              <a:t>LDA Theory </a:t>
            </a:r>
          </a:p>
        </p:txBody>
      </p:sp>
      <p:pic>
        <p:nvPicPr>
          <p:cNvPr id="6" name="Picture 5">
            <a:extLst>
              <a:ext uri="{FF2B5EF4-FFF2-40B4-BE49-F238E27FC236}">
                <a16:creationId xmlns:a16="http://schemas.microsoft.com/office/drawing/2014/main" id="{437F6F68-A00C-4817-A62C-E6E4A9DB9523}"/>
              </a:ext>
            </a:extLst>
          </p:cNvPr>
          <p:cNvPicPr>
            <a:picLocks noChangeAspect="1"/>
          </p:cNvPicPr>
          <p:nvPr/>
        </p:nvPicPr>
        <p:blipFill>
          <a:blip r:embed="rId2"/>
          <a:stretch>
            <a:fillRect/>
          </a:stretch>
        </p:blipFill>
        <p:spPr>
          <a:xfrm>
            <a:off x="2683528" y="1525997"/>
            <a:ext cx="6824943" cy="2496535"/>
          </a:xfrm>
          <a:prstGeom prst="rect">
            <a:avLst/>
          </a:prstGeom>
        </p:spPr>
      </p:pic>
      <p:sp>
        <p:nvSpPr>
          <p:cNvPr id="8" name="TextBox 7">
            <a:extLst>
              <a:ext uri="{FF2B5EF4-FFF2-40B4-BE49-F238E27FC236}">
                <a16:creationId xmlns:a16="http://schemas.microsoft.com/office/drawing/2014/main" id="{E2962584-20E2-4050-8442-91378012A441}"/>
              </a:ext>
            </a:extLst>
          </p:cNvPr>
          <p:cNvSpPr txBox="1"/>
          <p:nvPr/>
        </p:nvSpPr>
        <p:spPr>
          <a:xfrm>
            <a:off x="838199" y="4135685"/>
            <a:ext cx="10960223" cy="923330"/>
          </a:xfrm>
          <a:prstGeom prst="rect">
            <a:avLst/>
          </a:prstGeom>
          <a:noFill/>
        </p:spPr>
        <p:txBody>
          <a:bodyPr wrap="square">
            <a:spAutoFit/>
          </a:bodyPr>
          <a:lstStyle/>
          <a:p>
            <a:r>
              <a:rPr lang="en-US" sz="1800" dirty="0"/>
              <a:t>According to LDA, every word is associated (or related) with a latent (or hidden) topic, which here is stated by Z. Now, this assignment of Z to a topic word in these documents gives a topic word distribution present in the corpus that is represented by theta (𝛳).</a:t>
            </a:r>
          </a:p>
        </p:txBody>
      </p:sp>
      <p:sp>
        <p:nvSpPr>
          <p:cNvPr id="11" name="TextBox 10">
            <a:extLst>
              <a:ext uri="{FF2B5EF4-FFF2-40B4-BE49-F238E27FC236}">
                <a16:creationId xmlns:a16="http://schemas.microsoft.com/office/drawing/2014/main" id="{4C898D12-2826-44CD-B801-245A1D1EED0A}"/>
              </a:ext>
            </a:extLst>
          </p:cNvPr>
          <p:cNvSpPr txBox="1"/>
          <p:nvPr/>
        </p:nvSpPr>
        <p:spPr>
          <a:xfrm>
            <a:off x="838199" y="5059015"/>
            <a:ext cx="5257801" cy="1292662"/>
          </a:xfrm>
          <a:prstGeom prst="rect">
            <a:avLst/>
          </a:prstGeom>
          <a:noFill/>
        </p:spPr>
        <p:txBody>
          <a:bodyPr wrap="square">
            <a:spAutoFit/>
          </a:bodyPr>
          <a:lstStyle/>
          <a:p>
            <a:pPr algn="l"/>
            <a:r>
              <a:rPr lang="en-US" b="0" i="0" dirty="0">
                <a:solidFill>
                  <a:srgbClr val="222222"/>
                </a:solidFill>
                <a:effectLst/>
                <a:latin typeface="Lato" panose="020F0502020204030203" pitchFamily="34" charset="0"/>
              </a:rPr>
              <a:t>The LDA model has two parameters that control the distributions:</a:t>
            </a:r>
          </a:p>
          <a:p>
            <a:pPr lvl="2">
              <a:buFont typeface="+mj-lt"/>
              <a:buAutoNum type="arabicPeriod"/>
            </a:pPr>
            <a:r>
              <a:rPr lang="en-US" sz="1400" b="0" i="0" dirty="0">
                <a:solidFill>
                  <a:srgbClr val="222222"/>
                </a:solidFill>
                <a:effectLst/>
                <a:latin typeface="Lato" panose="020F0502020204030203" pitchFamily="34" charset="0"/>
              </a:rPr>
              <a:t>Alpha (ɑ) controls per-document topic distribution, and</a:t>
            </a:r>
          </a:p>
          <a:p>
            <a:pPr lvl="2">
              <a:buFont typeface="+mj-lt"/>
              <a:buAutoNum type="arabicPeriod"/>
            </a:pPr>
            <a:r>
              <a:rPr lang="en-US" sz="1400" b="0" i="0" dirty="0">
                <a:solidFill>
                  <a:srgbClr val="222222"/>
                </a:solidFill>
                <a:effectLst/>
                <a:latin typeface="Lato" panose="020F0502020204030203" pitchFamily="34" charset="0"/>
              </a:rPr>
              <a:t>Beta (ꞵ) controls per topic word distribution</a:t>
            </a:r>
            <a:endParaRPr lang="en-US" dirty="0"/>
          </a:p>
        </p:txBody>
      </p:sp>
      <p:sp>
        <p:nvSpPr>
          <p:cNvPr id="12" name="TextBox 11">
            <a:extLst>
              <a:ext uri="{FF2B5EF4-FFF2-40B4-BE49-F238E27FC236}">
                <a16:creationId xmlns:a16="http://schemas.microsoft.com/office/drawing/2014/main" id="{EA92462C-EDC1-4954-BA9A-275CBFC67CF3}"/>
              </a:ext>
            </a:extLst>
          </p:cNvPr>
          <p:cNvSpPr txBox="1"/>
          <p:nvPr/>
        </p:nvSpPr>
        <p:spPr>
          <a:xfrm>
            <a:off x="6181078" y="5059015"/>
            <a:ext cx="6094520" cy="1846659"/>
          </a:xfrm>
          <a:prstGeom prst="rect">
            <a:avLst/>
          </a:prstGeom>
          <a:noFill/>
        </p:spPr>
        <p:txBody>
          <a:bodyPr wrap="square">
            <a:spAutoFit/>
          </a:bodyPr>
          <a:lstStyle/>
          <a:p>
            <a:pPr algn="l"/>
            <a:r>
              <a:rPr lang="en-US" b="0" i="0" dirty="0">
                <a:solidFill>
                  <a:srgbClr val="222222"/>
                </a:solidFill>
                <a:effectLst/>
                <a:latin typeface="Lato" panose="020F0502020204030203" pitchFamily="34" charset="0"/>
              </a:rPr>
              <a:t>To summarize:</a:t>
            </a:r>
          </a:p>
          <a:p>
            <a:pPr lvl="2">
              <a:buFont typeface="Arial" panose="020B0604020202020204" pitchFamily="34" charset="0"/>
              <a:buChar char="•"/>
            </a:pPr>
            <a:r>
              <a:rPr lang="en-US" sz="1600" b="0" i="0" dirty="0">
                <a:solidFill>
                  <a:srgbClr val="222222"/>
                </a:solidFill>
                <a:effectLst/>
                <a:latin typeface="Lato" panose="020F0502020204030203" pitchFamily="34" charset="0"/>
              </a:rPr>
              <a:t>M: is the total documents in the corpus</a:t>
            </a:r>
          </a:p>
          <a:p>
            <a:pPr lvl="2">
              <a:buFont typeface="Arial" panose="020B0604020202020204" pitchFamily="34" charset="0"/>
              <a:buChar char="•"/>
            </a:pPr>
            <a:r>
              <a:rPr lang="en-US" sz="1600" b="0" i="0" dirty="0">
                <a:solidFill>
                  <a:srgbClr val="222222"/>
                </a:solidFill>
                <a:effectLst/>
                <a:latin typeface="Lato" panose="020F0502020204030203" pitchFamily="34" charset="0"/>
              </a:rPr>
              <a:t>N: is the number of words in the document</a:t>
            </a:r>
          </a:p>
          <a:p>
            <a:pPr lvl="2">
              <a:buFont typeface="Arial" panose="020B0604020202020204" pitchFamily="34" charset="0"/>
              <a:buChar char="•"/>
            </a:pPr>
            <a:r>
              <a:rPr lang="en-US" sz="1600" b="0" i="0" dirty="0">
                <a:solidFill>
                  <a:srgbClr val="222222"/>
                </a:solidFill>
                <a:effectLst/>
                <a:latin typeface="Lato" panose="020F0502020204030203" pitchFamily="34" charset="0"/>
              </a:rPr>
              <a:t>w: is the Word in a document</a:t>
            </a:r>
          </a:p>
          <a:p>
            <a:pPr lvl="2">
              <a:buFont typeface="Arial" panose="020B0604020202020204" pitchFamily="34" charset="0"/>
              <a:buChar char="•"/>
            </a:pPr>
            <a:r>
              <a:rPr lang="en-US" sz="1600" b="0" i="0" dirty="0">
                <a:solidFill>
                  <a:srgbClr val="222222"/>
                </a:solidFill>
                <a:effectLst/>
                <a:latin typeface="Lato" panose="020F0502020204030203" pitchFamily="34" charset="0"/>
              </a:rPr>
              <a:t>z: is the latent topic assigned to a word</a:t>
            </a:r>
          </a:p>
          <a:p>
            <a:pPr lvl="2">
              <a:buFont typeface="Arial" panose="020B0604020202020204" pitchFamily="34" charset="0"/>
              <a:buChar char="•"/>
            </a:pPr>
            <a:r>
              <a:rPr lang="en-US" sz="1600" b="0" i="0" dirty="0">
                <a:solidFill>
                  <a:srgbClr val="222222"/>
                </a:solidFill>
                <a:effectLst/>
                <a:latin typeface="Lato" panose="020F0502020204030203" pitchFamily="34" charset="0"/>
              </a:rPr>
              <a:t>theta (𝛳): is the topic distribution</a:t>
            </a:r>
          </a:p>
          <a:p>
            <a:pPr lvl="2">
              <a:buFont typeface="Arial" panose="020B0604020202020204" pitchFamily="34" charset="0"/>
              <a:buChar char="•"/>
            </a:pPr>
            <a:r>
              <a:rPr lang="en-US" sz="1600" b="0" i="0" dirty="0">
                <a:solidFill>
                  <a:srgbClr val="222222"/>
                </a:solidFill>
                <a:effectLst/>
                <a:latin typeface="Lato" panose="020F0502020204030203" pitchFamily="34" charset="0"/>
              </a:rPr>
              <a:t>LDA model s parameters: Alpha (ɑ) and Beta (ꞵ)</a:t>
            </a:r>
          </a:p>
        </p:txBody>
      </p:sp>
    </p:spTree>
    <p:extLst>
      <p:ext uri="{BB962C8B-B14F-4D97-AF65-F5344CB8AC3E}">
        <p14:creationId xmlns:p14="http://schemas.microsoft.com/office/powerpoint/2010/main" val="696880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474133"/>
            <a:ext cx="2895600" cy="596230"/>
          </a:xfrm>
        </p:spPr>
        <p:txBody>
          <a:bodyPr>
            <a:normAutofit/>
          </a:bodyPr>
          <a:lstStyle/>
          <a:p>
            <a:r>
              <a:rPr lang="en-US" sz="3600" b="1" dirty="0"/>
              <a:t>Outlines </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1355020"/>
            <a:ext cx="5575300" cy="5366454"/>
          </a:xfrm>
        </p:spPr>
        <p:txBody>
          <a:bodyPr>
            <a:normAutofit/>
          </a:bodyPr>
          <a:lstStyle/>
          <a:p>
            <a:r>
              <a:rPr lang="en-US" sz="2000" b="1" dirty="0"/>
              <a:t>Project Description - Approach</a:t>
            </a:r>
          </a:p>
          <a:p>
            <a:r>
              <a:rPr lang="en-US" sz="2000" b="1" dirty="0"/>
              <a:t>Loading and viewing the dataset</a:t>
            </a:r>
          </a:p>
          <a:p>
            <a:r>
              <a:rPr lang="en-US" sz="2000" b="1" dirty="0"/>
              <a:t>Cleaning Data – Data Preprocessing</a:t>
            </a:r>
          </a:p>
          <a:p>
            <a:r>
              <a:rPr lang="en-US" sz="2000" b="1" dirty="0"/>
              <a:t>New approach by Keywords </a:t>
            </a:r>
          </a:p>
          <a:p>
            <a:r>
              <a:rPr lang="en-US" sz="2000" b="1" dirty="0"/>
              <a:t>Latent Dirichlet Allocation (LDA)</a:t>
            </a:r>
          </a:p>
          <a:p>
            <a:r>
              <a:rPr lang="en-US" sz="2000" b="1" dirty="0"/>
              <a:t>Result Visualization</a:t>
            </a:r>
          </a:p>
          <a:p>
            <a:endParaRPr lang="en-US" sz="2000" b="1" dirty="0"/>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20XX</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How will LDA optimize the distributions?</a:t>
            </a:r>
          </a:p>
        </p:txBody>
      </p:sp>
      <p:sp>
        <p:nvSpPr>
          <p:cNvPr id="6" name="TextBox 5">
            <a:extLst>
              <a:ext uri="{FF2B5EF4-FFF2-40B4-BE49-F238E27FC236}">
                <a16:creationId xmlns:a16="http://schemas.microsoft.com/office/drawing/2014/main" id="{D9BB6DC5-BCAE-4537-9D18-5C1372223070}"/>
              </a:ext>
            </a:extLst>
          </p:cNvPr>
          <p:cNvSpPr txBox="1"/>
          <p:nvPr/>
        </p:nvSpPr>
        <p:spPr>
          <a:xfrm>
            <a:off x="838200" y="1690688"/>
            <a:ext cx="10942468" cy="3970318"/>
          </a:xfrm>
          <a:prstGeom prst="rect">
            <a:avLst/>
          </a:prstGeom>
          <a:noFill/>
        </p:spPr>
        <p:txBody>
          <a:bodyPr wrap="square">
            <a:spAutoFit/>
          </a:bodyPr>
          <a:lstStyle/>
          <a:p>
            <a:pPr algn="l"/>
            <a:r>
              <a:rPr lang="en-US" b="0" i="0" dirty="0">
                <a:solidFill>
                  <a:srgbClr val="222222"/>
                </a:solidFill>
                <a:effectLst/>
                <a:latin typeface="Lato" panose="020F0502020204030203" pitchFamily="34" charset="0"/>
              </a:rPr>
              <a:t>The </a:t>
            </a:r>
            <a:r>
              <a:rPr lang="en-US" b="1" i="0" dirty="0">
                <a:solidFill>
                  <a:srgbClr val="222222"/>
                </a:solidFill>
                <a:effectLst/>
                <a:latin typeface="Lato" panose="020F0502020204030203" pitchFamily="34" charset="0"/>
              </a:rPr>
              <a:t>end goal of LDA</a:t>
            </a:r>
            <a:r>
              <a:rPr lang="en-US" b="0" i="0" dirty="0">
                <a:solidFill>
                  <a:srgbClr val="222222"/>
                </a:solidFill>
                <a:effectLst/>
                <a:latin typeface="Lato" panose="020F0502020204030203" pitchFamily="34" charset="0"/>
              </a:rPr>
              <a:t> is to find the most optimal representation of the Document-Topic matrix and the Topic-Word matrix to find the most optimized Document-Topic distribution and Topic-Word distribution.</a:t>
            </a:r>
          </a:p>
          <a:p>
            <a:pPr algn="l"/>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As LDA assumes that documents are a mixture of topics and topics are a mixture of words so LDA backtracks from the document level to identify which topics would have generated these documents and which words would have generated those topics.</a:t>
            </a:r>
          </a:p>
          <a:p>
            <a:pPr algn="l"/>
            <a:endParaRPr lang="en-US" b="0" i="0" dirty="0">
              <a:solidFill>
                <a:srgbClr val="222222"/>
              </a:solidFill>
              <a:effectLst/>
              <a:latin typeface="Lato" panose="020F0502020204030203" pitchFamily="34" charset="0"/>
            </a:endParaRPr>
          </a:p>
          <a:p>
            <a:pPr algn="l"/>
            <a:r>
              <a:rPr lang="en-US" b="0" i="0" dirty="0">
                <a:solidFill>
                  <a:srgbClr val="222222"/>
                </a:solidFill>
                <a:effectLst/>
                <a:latin typeface="Lato" panose="020F0502020204030203" pitchFamily="34" charset="0"/>
              </a:rPr>
              <a:t>Now, our corpus that had 5 documents (D1 to D5) and with their respective number of words:</a:t>
            </a:r>
          </a:p>
          <a:p>
            <a:pPr lvl="1">
              <a:buFont typeface="Arial" panose="020B0604020202020204" pitchFamily="34" charset="0"/>
              <a:buChar char="•"/>
            </a:pPr>
            <a:r>
              <a:rPr lang="en-US" b="0" i="0" dirty="0">
                <a:solidFill>
                  <a:srgbClr val="222222"/>
                </a:solidFill>
                <a:effectLst/>
                <a:latin typeface="Lato" panose="020F0502020204030203" pitchFamily="34" charset="0"/>
              </a:rPr>
              <a:t>D1 = (w1, w2, w3, w4, w5, w6, w7, w8)</a:t>
            </a:r>
          </a:p>
          <a:p>
            <a:pPr lvl="1">
              <a:buFont typeface="Arial" panose="020B0604020202020204" pitchFamily="34" charset="0"/>
              <a:buChar char="•"/>
            </a:pPr>
            <a:r>
              <a:rPr lang="en-US" b="0" i="0" dirty="0">
                <a:solidFill>
                  <a:srgbClr val="222222"/>
                </a:solidFill>
                <a:effectLst/>
                <a:latin typeface="Lato" panose="020F0502020204030203" pitchFamily="34" charset="0"/>
              </a:rPr>
              <a:t>D2 = (w`1, w`2, w`3, w`4, w`5, w`6, w`7, w`8, w`9, w`10)</a:t>
            </a:r>
          </a:p>
          <a:p>
            <a:pPr lvl="1">
              <a:buFont typeface="Arial" panose="020B0604020202020204" pitchFamily="34" charset="0"/>
              <a:buChar char="•"/>
            </a:pPr>
            <a:r>
              <a:rPr lang="en-US" b="0" i="0" dirty="0">
                <a:solidFill>
                  <a:srgbClr val="222222"/>
                </a:solidFill>
                <a:effectLst/>
                <a:latin typeface="Lato" panose="020F0502020204030203" pitchFamily="34" charset="0"/>
              </a:rPr>
              <a:t>D3 = (w“1, w“2, w“3, w“4, w“5, w“6, w“7, w“8, w“9, w“10, w“11, w“12, w“13, w“14 w“15)</a:t>
            </a:r>
          </a:p>
          <a:p>
            <a:pPr lvl="1">
              <a:buFont typeface="Arial" panose="020B0604020202020204" pitchFamily="34" charset="0"/>
              <a:buChar char="•"/>
            </a:pPr>
            <a:r>
              <a:rPr lang="en-US" b="0" i="0" dirty="0">
                <a:solidFill>
                  <a:srgbClr val="222222"/>
                </a:solidFill>
                <a:effectLst/>
                <a:latin typeface="Lato" panose="020F0502020204030203" pitchFamily="34" charset="0"/>
              </a:rPr>
              <a:t>D4 = (w“`1, w“`2, w“`3, w“`4, w“`5, w“`6, w“`7, w“`8, w“`9, w“`10, w“`11, w“`12)</a:t>
            </a:r>
          </a:p>
          <a:p>
            <a:pPr lvl="1">
              <a:buFont typeface="Arial" panose="020B0604020202020204" pitchFamily="34" charset="0"/>
              <a:buChar char="•"/>
            </a:pPr>
            <a:r>
              <a:rPr lang="en-US" b="0" i="0" dirty="0">
                <a:solidFill>
                  <a:srgbClr val="222222"/>
                </a:solidFill>
                <a:effectLst/>
                <a:latin typeface="Lato" panose="020F0502020204030203" pitchFamily="34" charset="0"/>
              </a:rPr>
              <a:t>D5 = (w““1, w““2, w““3, w““4, w““5, w““6, w““7, w““8, w““9, w““10,…, w““32, w““33, w““34)</a:t>
            </a:r>
          </a:p>
          <a:p>
            <a:pPr algn="l"/>
            <a:endParaRPr lang="en-US"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1903230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Hyperparameters Tuning</a:t>
            </a:r>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sp>
        <p:nvSpPr>
          <p:cNvPr id="6" name="TextBox 5">
            <a:extLst>
              <a:ext uri="{FF2B5EF4-FFF2-40B4-BE49-F238E27FC236}">
                <a16:creationId xmlns:a16="http://schemas.microsoft.com/office/drawing/2014/main" id="{8951842D-B27A-47B1-829B-3EA7C04B569F}"/>
              </a:ext>
            </a:extLst>
          </p:cNvPr>
          <p:cNvSpPr txBox="1"/>
          <p:nvPr/>
        </p:nvSpPr>
        <p:spPr>
          <a:xfrm>
            <a:off x="838200" y="1690688"/>
            <a:ext cx="6094520" cy="5355312"/>
          </a:xfrm>
          <a:prstGeom prst="rect">
            <a:avLst/>
          </a:prstGeom>
          <a:noFill/>
        </p:spPr>
        <p:txBody>
          <a:bodyPr wrap="square">
            <a:spAutoFit/>
          </a:bodyPr>
          <a:lstStyle/>
          <a:p>
            <a:r>
              <a:rPr lang="en-US" b="0" dirty="0">
                <a:solidFill>
                  <a:srgbClr val="000000"/>
                </a:solidFill>
                <a:effectLst/>
                <a:latin typeface="Lato" panose="020F0502020204030203" pitchFamily="34" charset="0"/>
                <a:ea typeface="Lato" panose="020F0502020204030203" pitchFamily="34" charset="0"/>
                <a:cs typeface="Lato" panose="020F0502020204030203" pitchFamily="34" charset="0"/>
              </a:rPr>
              <a:t>LDA:</a:t>
            </a:r>
          </a:p>
          <a:p>
            <a:endParaRPr lang="en-US"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US" b="0" dirty="0">
                <a:solidFill>
                  <a:srgbClr val="000000"/>
                </a:solidFill>
                <a:effectLst/>
                <a:latin typeface="Courier New" panose="02070309020205020404" pitchFamily="49" charset="0"/>
              </a:rPr>
              <a:t>id2word=</a:t>
            </a:r>
            <a:r>
              <a:rPr lang="en-US" b="0" dirty="0" err="1">
                <a:solidFill>
                  <a:srgbClr val="000000"/>
                </a:solidFill>
                <a:effectLst/>
                <a:latin typeface="Courier New" panose="02070309020205020404" pitchFamily="49" charset="0"/>
              </a:rPr>
              <a:t>dict</a:t>
            </a:r>
            <a:r>
              <a:rPr lang="en-US" b="0" dirty="0">
                <a:solidFill>
                  <a:srgbClr val="000000"/>
                </a:solidFill>
                <a:effectLst/>
                <a:latin typeface="Courier New" panose="02070309020205020404" pitchFamily="49" charset="0"/>
              </a:rPr>
              <a:t>_,</a:t>
            </a:r>
            <a:r>
              <a:rPr lang="en-US" b="0" dirty="0" err="1">
                <a:solidFill>
                  <a:srgbClr val="000000"/>
                </a:solidFill>
                <a:effectLst/>
                <a:latin typeface="Courier New" panose="02070309020205020404" pitchFamily="49" charset="0"/>
              </a:rPr>
              <a:t>num_topics</a:t>
            </a:r>
            <a:r>
              <a:rPr lang="en-US" b="0" dirty="0">
                <a:solidFill>
                  <a:srgbClr val="000000"/>
                </a:solidFill>
                <a:effectLst/>
                <a:latin typeface="Courier New" panose="02070309020205020404" pitchFamily="49" charset="0"/>
              </a:rPr>
              <a:t>=</a:t>
            </a:r>
            <a:r>
              <a:rPr lang="en-US" b="0" dirty="0">
                <a:solidFill>
                  <a:srgbClr val="09885A"/>
                </a:solidFill>
                <a:effectLst/>
                <a:latin typeface="Courier New" panose="02070309020205020404" pitchFamily="49" charset="0"/>
              </a:rPr>
              <a:t>9</a:t>
            </a:r>
            <a:r>
              <a:rPr lang="en-US" b="0" dirty="0">
                <a:solidFill>
                  <a:srgbClr val="000000"/>
                </a:solidFill>
                <a:effectLst/>
                <a:latin typeface="Courier New" panose="02070309020205020404" pitchFamily="49" charset="0"/>
              </a:rPr>
              <a:t>,random_state=</a:t>
            </a:r>
            <a:r>
              <a:rPr lang="en-US" b="0" dirty="0">
                <a:solidFill>
                  <a:srgbClr val="09885A"/>
                </a:solidFill>
                <a:effectLst/>
                <a:latin typeface="Courier New" panose="02070309020205020404" pitchFamily="49" charset="0"/>
              </a:rPr>
              <a:t>100</a:t>
            </a:r>
            <a:r>
              <a:rPr lang="en-US" b="0" dirty="0">
                <a:solidFill>
                  <a:srgbClr val="000000"/>
                </a:solidFill>
                <a:effectLst/>
                <a:latin typeface="Courier New" panose="02070309020205020404" pitchFamily="49" charset="0"/>
              </a:rPr>
              <a:t>update_every=</a:t>
            </a:r>
            <a:r>
              <a:rPr lang="en-US" b="0" dirty="0">
                <a:solidFill>
                  <a:srgbClr val="09885A"/>
                </a:solidFill>
                <a:effectLst/>
                <a:latin typeface="Courier New" panose="02070309020205020404" pitchFamily="49" charset="0"/>
              </a:rPr>
              <a:t>1</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chunksize</a:t>
            </a:r>
            <a:r>
              <a:rPr lang="en-US" b="0" dirty="0">
                <a:solidFill>
                  <a:srgbClr val="000000"/>
                </a:solidFill>
                <a:effectLst/>
                <a:latin typeface="Courier New" panose="02070309020205020404" pitchFamily="49" charset="0"/>
              </a:rPr>
              <a:t>=</a:t>
            </a:r>
            <a:r>
              <a:rPr lang="en-US" b="0" dirty="0">
                <a:solidFill>
                  <a:srgbClr val="09885A"/>
                </a:solidFill>
                <a:effectLst/>
                <a:latin typeface="Courier New" panose="02070309020205020404" pitchFamily="49" charset="0"/>
              </a:rPr>
              <a:t>100</a:t>
            </a:r>
            <a:r>
              <a:rPr lang="en-US" b="0" dirty="0">
                <a:solidFill>
                  <a:srgbClr val="000000"/>
                </a:solidFill>
                <a:effectLst/>
                <a:latin typeface="Courier New" panose="02070309020205020404" pitchFamily="49" charset="0"/>
              </a:rPr>
              <a:t>,passes=</a:t>
            </a:r>
            <a:r>
              <a:rPr lang="en-US" b="0" dirty="0">
                <a:solidFill>
                  <a:srgbClr val="09885A"/>
                </a:solidFill>
                <a:effectLst/>
                <a:latin typeface="Courier New" panose="02070309020205020404" pitchFamily="49" charset="0"/>
              </a:rPr>
              <a:t>10</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alpha=</a:t>
            </a:r>
            <a:r>
              <a:rPr lang="en-US" b="0" dirty="0">
                <a:solidFill>
                  <a:srgbClr val="A31515"/>
                </a:solidFill>
                <a:effectLst/>
                <a:latin typeface="Courier New" panose="02070309020205020404" pitchFamily="49" charset="0"/>
              </a:rPr>
              <a:t>'auto’</a:t>
            </a:r>
            <a:endParaRPr lang="en-US" b="0" dirty="0">
              <a:solidFill>
                <a:srgbClr val="000000"/>
              </a:solidFill>
              <a:effectLst/>
              <a:latin typeface="Courier New" panose="02070309020205020404" pitchFamily="49" charset="0"/>
            </a:endParaRPr>
          </a:p>
          <a:p>
            <a:endParaRPr lang="en-US"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US" b="1" i="0" dirty="0">
                <a:solidFill>
                  <a:srgbClr val="212121"/>
                </a:solidFill>
                <a:effectLst/>
                <a:latin typeface="Courier New" panose="02070309020205020404" pitchFamily="49" charset="0"/>
              </a:rPr>
              <a:t>Coherence Score: </a:t>
            </a:r>
            <a:r>
              <a:rPr lang="en-US" b="0" i="0" dirty="0">
                <a:solidFill>
                  <a:srgbClr val="212121"/>
                </a:solidFill>
                <a:effectLst/>
                <a:latin typeface="Courier New" panose="02070309020205020404" pitchFamily="49" charset="0"/>
              </a:rPr>
              <a:t>0.4215158617266439</a:t>
            </a:r>
            <a:endParaRPr lang="en-US" i="0" dirty="0">
              <a:solidFill>
                <a:srgbClr val="000000"/>
              </a:solidFill>
              <a:latin typeface="Lato" panose="020F0502020204030203" pitchFamily="34" charset="0"/>
              <a:ea typeface="Lato" panose="020F0502020204030203" pitchFamily="34" charset="0"/>
              <a:cs typeface="Lato" panose="020F0502020204030203" pitchFamily="34" charset="0"/>
            </a:endParaRPr>
          </a:p>
          <a:p>
            <a:endParaRPr lang="en-US"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US" b="0" dirty="0" err="1">
                <a:solidFill>
                  <a:srgbClr val="000000"/>
                </a:solidFill>
                <a:effectLst/>
                <a:latin typeface="Courier New" panose="02070309020205020404" pitchFamily="49" charset="0"/>
              </a:rPr>
              <a:t>Gensim</a:t>
            </a:r>
            <a:r>
              <a:rPr lang="en-US" b="0" dirty="0">
                <a:solidFill>
                  <a:srgbClr val="000000"/>
                </a:solidFill>
                <a:effectLst/>
                <a:latin typeface="Courier New" panose="02070309020205020404" pitchFamily="49" charset="0"/>
              </a:rPr>
              <a:t>:</a:t>
            </a:r>
          </a:p>
          <a:p>
            <a:endParaRPr lang="en-US" dirty="0">
              <a:solidFill>
                <a:srgbClr val="000000"/>
              </a:solidFill>
              <a:latin typeface="Courier New" panose="02070309020205020404" pitchFamily="49" charset="0"/>
            </a:endParaRPr>
          </a:p>
          <a:p>
            <a:r>
              <a:rPr lang="en-US" b="0" dirty="0">
                <a:solidFill>
                  <a:srgbClr val="000000"/>
                </a:solidFill>
                <a:effectLst/>
                <a:latin typeface="Courier New" panose="02070309020205020404" pitchFamily="49" charset="0"/>
              </a:rPr>
              <a:t>id2word=</a:t>
            </a:r>
            <a:r>
              <a:rPr lang="en-US" b="0" dirty="0" err="1">
                <a:solidFill>
                  <a:srgbClr val="000000"/>
                </a:solidFill>
                <a:effectLst/>
                <a:latin typeface="Courier New" panose="02070309020205020404" pitchFamily="49" charset="0"/>
              </a:rPr>
              <a:t>dict</a:t>
            </a:r>
            <a:r>
              <a:rPr lang="en-US" b="0" dirty="0">
                <a:solidFill>
                  <a:srgbClr val="000000"/>
                </a:solidFill>
                <a:effectLst/>
                <a:latin typeface="Courier New" panose="02070309020205020404" pitchFamily="49" charset="0"/>
              </a:rPr>
              <a:t>_,</a:t>
            </a:r>
            <a:r>
              <a:rPr lang="en-US" b="0" dirty="0" err="1">
                <a:solidFill>
                  <a:srgbClr val="000000"/>
                </a:solidFill>
                <a:effectLst/>
                <a:latin typeface="Courier New" panose="02070309020205020404" pitchFamily="49" charset="0"/>
              </a:rPr>
              <a:t>num_topics</a:t>
            </a:r>
            <a:r>
              <a:rPr lang="en-US" b="0" dirty="0">
                <a:solidFill>
                  <a:srgbClr val="000000"/>
                </a:solidFill>
                <a:effectLst/>
                <a:latin typeface="Courier New" panose="02070309020205020404" pitchFamily="49" charset="0"/>
              </a:rPr>
              <a:t>=</a:t>
            </a:r>
            <a:r>
              <a:rPr lang="en-US" dirty="0" err="1">
                <a:solidFill>
                  <a:srgbClr val="09885A"/>
                </a:solidFill>
                <a:latin typeface="Courier New" panose="02070309020205020404" pitchFamily="49" charset="0"/>
              </a:rPr>
              <a:t>k</a:t>
            </a:r>
            <a:r>
              <a:rPr lang="en-US" b="0" dirty="0" err="1">
                <a:solidFill>
                  <a:srgbClr val="000000"/>
                </a:solidFill>
                <a:effectLst/>
                <a:latin typeface="Courier New" panose="02070309020205020404" pitchFamily="49" charset="0"/>
              </a:rPr>
              <a:t>,random_state</a:t>
            </a:r>
            <a:r>
              <a:rPr lang="en-US" b="0" dirty="0">
                <a:solidFill>
                  <a:srgbClr val="000000"/>
                </a:solidFill>
                <a:effectLst/>
                <a:latin typeface="Courier New" panose="02070309020205020404" pitchFamily="49" charset="0"/>
              </a:rPr>
              <a:t>=</a:t>
            </a:r>
            <a:r>
              <a:rPr lang="en-US" b="0" dirty="0">
                <a:solidFill>
                  <a:srgbClr val="09885A"/>
                </a:solidFill>
                <a:effectLst/>
                <a:latin typeface="Courier New" panose="02070309020205020404" pitchFamily="49" charset="0"/>
              </a:rPr>
              <a:t>100</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chunksize</a:t>
            </a:r>
            <a:r>
              <a:rPr lang="en-US" b="0" dirty="0">
                <a:solidFill>
                  <a:srgbClr val="000000"/>
                </a:solidFill>
                <a:effectLst/>
                <a:latin typeface="Courier New" panose="02070309020205020404" pitchFamily="49" charset="0"/>
              </a:rPr>
              <a:t>=</a:t>
            </a:r>
            <a:r>
              <a:rPr lang="en-US" b="0" dirty="0">
                <a:solidFill>
                  <a:srgbClr val="09885A"/>
                </a:solidFill>
                <a:effectLst/>
                <a:latin typeface="Courier New" panose="02070309020205020404" pitchFamily="49" charset="0"/>
              </a:rPr>
              <a:t>100</a:t>
            </a:r>
            <a:r>
              <a:rPr lang="en-US" b="0" dirty="0">
                <a:solidFill>
                  <a:srgbClr val="000000"/>
                </a:solidFill>
                <a:effectLst/>
                <a:latin typeface="Courier New" panose="02070309020205020404" pitchFamily="49" charset="0"/>
              </a:rPr>
              <a:t>,passes=</a:t>
            </a:r>
            <a:r>
              <a:rPr lang="en-US" b="0" dirty="0">
                <a:solidFill>
                  <a:srgbClr val="09885A"/>
                </a:solidFill>
                <a:effectLst/>
                <a:latin typeface="Courier New" panose="02070309020205020404" pitchFamily="49" charset="0"/>
              </a:rPr>
              <a:t>10</a:t>
            </a:r>
            <a:r>
              <a:rPr lang="en-US" b="0" dirty="0">
                <a:solidFill>
                  <a:srgbClr val="000000"/>
                </a:solidFill>
                <a:effectLst/>
                <a:latin typeface="Courier New" panose="02070309020205020404" pitchFamily="49" charset="0"/>
              </a:rPr>
              <a:t>,alpha=</a:t>
            </a:r>
            <a:r>
              <a:rPr lang="en-US" b="0" dirty="0">
                <a:solidFill>
                  <a:srgbClr val="A31515"/>
                </a:solidFill>
                <a:effectLst/>
                <a:latin typeface="Courier New" panose="02070309020205020404" pitchFamily="49" charset="0"/>
              </a:rPr>
              <a:t>'auto’</a:t>
            </a:r>
            <a:endParaRPr lang="ar-EG" b="0" dirty="0">
              <a:solidFill>
                <a:srgbClr val="A31515"/>
              </a:solidFill>
              <a:effectLst/>
              <a:latin typeface="Courier New" panose="02070309020205020404" pitchFamily="49" charset="0"/>
            </a:endParaRPr>
          </a:p>
          <a:p>
            <a:endParaRPr lang="ar-EG" dirty="0">
              <a:solidFill>
                <a:srgbClr val="A31515"/>
              </a:solidFill>
              <a:latin typeface="Courier New" panose="02070309020205020404" pitchFamily="49" charset="0"/>
            </a:endParaRPr>
          </a:p>
          <a:p>
            <a:r>
              <a:rPr lang="en-US" b="1" i="0" dirty="0">
                <a:solidFill>
                  <a:srgbClr val="212121"/>
                </a:solidFill>
                <a:effectLst/>
                <a:latin typeface="Courier New" panose="02070309020205020404" pitchFamily="49" charset="0"/>
              </a:rPr>
              <a:t>Coherence Score:</a:t>
            </a:r>
            <a:r>
              <a:rPr lang="en-US" b="0" i="0" dirty="0">
                <a:solidFill>
                  <a:srgbClr val="212121"/>
                </a:solidFill>
                <a:effectLst/>
                <a:latin typeface="Courier New" panose="02070309020205020404" pitchFamily="49" charset="0"/>
              </a:rPr>
              <a:t> 0.44675946984645165</a:t>
            </a:r>
          </a:p>
          <a:p>
            <a:endParaRPr lang="en-US" dirty="0">
              <a:solidFill>
                <a:srgbClr val="212121"/>
              </a:solidFill>
              <a:latin typeface="Courier New" panose="02070309020205020404" pitchFamily="49" charset="0"/>
            </a:endParaRPr>
          </a:p>
          <a:p>
            <a:endParaRPr lang="en-US" b="0" dirty="0">
              <a:solidFill>
                <a:srgbClr val="000000"/>
              </a:solidFill>
              <a:effectLst/>
              <a:latin typeface="Courier New" panose="02070309020205020404" pitchFamily="49" charset="0"/>
            </a:endParaRPr>
          </a:p>
          <a:p>
            <a:endParaRPr lang="en-US" b="0" dirty="0">
              <a:solidFill>
                <a:srgbClr val="000000"/>
              </a:solidFill>
              <a:effectLst/>
              <a:latin typeface="Courier New" panose="02070309020205020404" pitchFamily="49" charset="0"/>
            </a:endParaRPr>
          </a:p>
          <a:p>
            <a:endParaRPr lang="en-US" b="0" dirty="0">
              <a:solidFill>
                <a:srgbClr val="000000"/>
              </a:solidFill>
              <a:effectLst/>
              <a:latin typeface="Courier New" panose="02070309020205020404" pitchFamily="49" charset="0"/>
            </a:endParaRPr>
          </a:p>
          <a:p>
            <a:endParaRPr lang="en-US" b="0" i="0" dirty="0">
              <a:solidFill>
                <a:srgbClr val="212121"/>
              </a:solidFill>
              <a:effectLst/>
              <a:latin typeface="Courier New" panose="02070309020205020404" pitchFamily="49" charset="0"/>
            </a:endParaRPr>
          </a:p>
        </p:txBody>
      </p:sp>
    </p:spTree>
    <p:extLst>
      <p:ext uri="{BB962C8B-B14F-4D97-AF65-F5344CB8AC3E}">
        <p14:creationId xmlns:p14="http://schemas.microsoft.com/office/powerpoint/2010/main" val="3929514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60529" y="2131085"/>
            <a:ext cx="5295345" cy="1715531"/>
          </a:xfrm>
        </p:spPr>
        <p:txBody>
          <a:bodyPr/>
          <a:lstStyle/>
          <a:p>
            <a:r>
              <a:rPr lang="en-US" dirty="0"/>
              <a:t>Results for (Abstract)</a:t>
            </a:r>
          </a:p>
        </p:txBody>
      </p:sp>
    </p:spTree>
    <p:extLst>
      <p:ext uri="{BB962C8B-B14F-4D97-AF65-F5344CB8AC3E}">
        <p14:creationId xmlns:p14="http://schemas.microsoft.com/office/powerpoint/2010/main" val="966652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a:t>
            </a:r>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12" name="Picture 11">
            <a:extLst>
              <a:ext uri="{FF2B5EF4-FFF2-40B4-BE49-F238E27FC236}">
                <a16:creationId xmlns:a16="http://schemas.microsoft.com/office/drawing/2014/main" id="{C4E03E89-6CCF-437D-8849-EA63A7404A2D}"/>
              </a:ext>
            </a:extLst>
          </p:cNvPr>
          <p:cNvPicPr>
            <a:picLocks noChangeAspect="1"/>
          </p:cNvPicPr>
          <p:nvPr/>
        </p:nvPicPr>
        <p:blipFill>
          <a:blip r:embed="rId2"/>
          <a:stretch>
            <a:fillRect/>
          </a:stretch>
        </p:blipFill>
        <p:spPr>
          <a:xfrm>
            <a:off x="2276146" y="1592716"/>
            <a:ext cx="7636747" cy="5120337"/>
          </a:xfrm>
          <a:prstGeom prst="rect">
            <a:avLst/>
          </a:prstGeom>
        </p:spPr>
      </p:pic>
    </p:spTree>
    <p:extLst>
      <p:ext uri="{BB962C8B-B14F-4D97-AF65-F5344CB8AC3E}">
        <p14:creationId xmlns:p14="http://schemas.microsoft.com/office/powerpoint/2010/main" val="1403325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(1)</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4" name="Picture 3">
            <a:extLst>
              <a:ext uri="{FF2B5EF4-FFF2-40B4-BE49-F238E27FC236}">
                <a16:creationId xmlns:a16="http://schemas.microsoft.com/office/drawing/2014/main" id="{6C65B9DC-C33B-4C25-8A71-7A3DCA5A5D5A}"/>
              </a:ext>
            </a:extLst>
          </p:cNvPr>
          <p:cNvPicPr>
            <a:picLocks noChangeAspect="1"/>
          </p:cNvPicPr>
          <p:nvPr/>
        </p:nvPicPr>
        <p:blipFill>
          <a:blip r:embed="rId2"/>
          <a:stretch>
            <a:fillRect/>
          </a:stretch>
        </p:blipFill>
        <p:spPr>
          <a:xfrm>
            <a:off x="1789764" y="1434292"/>
            <a:ext cx="8609512" cy="5423708"/>
          </a:xfrm>
          <a:prstGeom prst="rect">
            <a:avLst/>
          </a:prstGeom>
        </p:spPr>
      </p:pic>
    </p:spTree>
    <p:extLst>
      <p:ext uri="{BB962C8B-B14F-4D97-AF65-F5344CB8AC3E}">
        <p14:creationId xmlns:p14="http://schemas.microsoft.com/office/powerpoint/2010/main" val="3757130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(2)</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8" name="Picture 7">
            <a:extLst>
              <a:ext uri="{FF2B5EF4-FFF2-40B4-BE49-F238E27FC236}">
                <a16:creationId xmlns:a16="http://schemas.microsoft.com/office/drawing/2014/main" id="{93A8612B-4169-47D9-8208-B81F90CCCC7C}"/>
              </a:ext>
            </a:extLst>
          </p:cNvPr>
          <p:cNvPicPr>
            <a:picLocks noChangeAspect="1"/>
          </p:cNvPicPr>
          <p:nvPr/>
        </p:nvPicPr>
        <p:blipFill>
          <a:blip r:embed="rId2"/>
          <a:stretch>
            <a:fillRect/>
          </a:stretch>
        </p:blipFill>
        <p:spPr>
          <a:xfrm>
            <a:off x="1845522" y="1510550"/>
            <a:ext cx="8497996" cy="5347450"/>
          </a:xfrm>
          <a:prstGeom prst="rect">
            <a:avLst/>
          </a:prstGeom>
        </p:spPr>
      </p:pic>
    </p:spTree>
    <p:extLst>
      <p:ext uri="{BB962C8B-B14F-4D97-AF65-F5344CB8AC3E}">
        <p14:creationId xmlns:p14="http://schemas.microsoft.com/office/powerpoint/2010/main" val="3530704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(3)</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356463C0-C7B0-4FE7-82A8-F623654BC123}"/>
              </a:ext>
            </a:extLst>
          </p:cNvPr>
          <p:cNvPicPr>
            <a:picLocks noChangeAspect="1"/>
          </p:cNvPicPr>
          <p:nvPr/>
        </p:nvPicPr>
        <p:blipFill>
          <a:blip r:embed="rId2"/>
          <a:stretch>
            <a:fillRect/>
          </a:stretch>
        </p:blipFill>
        <p:spPr>
          <a:xfrm>
            <a:off x="1832407" y="1517066"/>
            <a:ext cx="8524225" cy="5338260"/>
          </a:xfrm>
          <a:prstGeom prst="rect">
            <a:avLst/>
          </a:prstGeom>
        </p:spPr>
      </p:pic>
    </p:spTree>
    <p:extLst>
      <p:ext uri="{BB962C8B-B14F-4D97-AF65-F5344CB8AC3E}">
        <p14:creationId xmlns:p14="http://schemas.microsoft.com/office/powerpoint/2010/main" val="3264791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(4)</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B90CDEA7-127F-4067-98CD-C93C9791C669}"/>
              </a:ext>
            </a:extLst>
          </p:cNvPr>
          <p:cNvPicPr>
            <a:picLocks noChangeAspect="1"/>
          </p:cNvPicPr>
          <p:nvPr/>
        </p:nvPicPr>
        <p:blipFill>
          <a:blip r:embed="rId2"/>
          <a:stretch>
            <a:fillRect/>
          </a:stretch>
        </p:blipFill>
        <p:spPr>
          <a:xfrm>
            <a:off x="1877230" y="1487960"/>
            <a:ext cx="8434580" cy="5370040"/>
          </a:xfrm>
          <a:prstGeom prst="rect">
            <a:avLst/>
          </a:prstGeom>
        </p:spPr>
      </p:pic>
    </p:spTree>
    <p:extLst>
      <p:ext uri="{BB962C8B-B14F-4D97-AF65-F5344CB8AC3E}">
        <p14:creationId xmlns:p14="http://schemas.microsoft.com/office/powerpoint/2010/main" val="3457222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(5)</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0587ABC6-926C-4BBC-8480-459742968D5F}"/>
              </a:ext>
            </a:extLst>
          </p:cNvPr>
          <p:cNvPicPr>
            <a:picLocks noChangeAspect="1"/>
          </p:cNvPicPr>
          <p:nvPr/>
        </p:nvPicPr>
        <p:blipFill>
          <a:blip r:embed="rId2"/>
          <a:stretch>
            <a:fillRect/>
          </a:stretch>
        </p:blipFill>
        <p:spPr>
          <a:xfrm>
            <a:off x="1861605" y="1499158"/>
            <a:ext cx="8465830" cy="5358842"/>
          </a:xfrm>
          <a:prstGeom prst="rect">
            <a:avLst/>
          </a:prstGeom>
        </p:spPr>
      </p:pic>
    </p:spTree>
    <p:extLst>
      <p:ext uri="{BB962C8B-B14F-4D97-AF65-F5344CB8AC3E}">
        <p14:creationId xmlns:p14="http://schemas.microsoft.com/office/powerpoint/2010/main" val="2116024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(6)</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D482279A-B550-480B-A57C-E1D9DF8A9917}"/>
              </a:ext>
            </a:extLst>
          </p:cNvPr>
          <p:cNvPicPr>
            <a:picLocks noChangeAspect="1"/>
          </p:cNvPicPr>
          <p:nvPr/>
        </p:nvPicPr>
        <p:blipFill>
          <a:blip r:embed="rId2"/>
          <a:stretch>
            <a:fillRect/>
          </a:stretch>
        </p:blipFill>
        <p:spPr>
          <a:xfrm>
            <a:off x="1866864" y="1475514"/>
            <a:ext cx="8455311" cy="5362597"/>
          </a:xfrm>
          <a:prstGeom prst="rect">
            <a:avLst/>
          </a:prstGeom>
        </p:spPr>
      </p:pic>
    </p:spTree>
    <p:extLst>
      <p:ext uri="{BB962C8B-B14F-4D97-AF65-F5344CB8AC3E}">
        <p14:creationId xmlns:p14="http://schemas.microsoft.com/office/powerpoint/2010/main" val="2794932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38477" y="287867"/>
            <a:ext cx="5111750" cy="483306"/>
          </a:xfrm>
        </p:spPr>
        <p:txBody>
          <a:bodyPr/>
          <a:lstStyle/>
          <a:p>
            <a:r>
              <a:rPr lang="en-US" dirty="0"/>
              <a:t>Description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38477" y="1290637"/>
            <a:ext cx="7020279" cy="5065713"/>
          </a:xfrm>
        </p:spPr>
        <p:txBody>
          <a:bodyPr>
            <a:normAutofit/>
          </a:bodyPr>
          <a:lstStyle/>
          <a:p>
            <a:pPr>
              <a:lnSpc>
                <a:spcPct val="150000"/>
              </a:lnSpc>
            </a:pPr>
            <a:r>
              <a:rPr lang="en-US" sz="1800" b="0" i="0" dirty="0">
                <a:effectLst/>
                <a:latin typeface="Inter"/>
              </a:rPr>
              <a:t>Researchers have access to large online archives of scientific articles. As a consequence, finding relevant papers has become more difficult. Newly formed online communities of researchers sharing citations provides a new way to solve this problem. In this paper, we develop an algorithm to recommend scientific articles to users of an online community. Our approach combines the merits of traditional collaborative filtering and probabilistic topic modeling. It provides an interpretable latent structure for users and items, and can form recommendations about both existing and newly published articles. </a:t>
            </a:r>
            <a:endParaRPr lang="en-US" sz="1800"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(7)</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F15521D9-14CD-42C6-B512-D443BA3C61E8}"/>
              </a:ext>
            </a:extLst>
          </p:cNvPr>
          <p:cNvPicPr>
            <a:picLocks noChangeAspect="1"/>
          </p:cNvPicPr>
          <p:nvPr/>
        </p:nvPicPr>
        <p:blipFill>
          <a:blip r:embed="rId2"/>
          <a:stretch>
            <a:fillRect/>
          </a:stretch>
        </p:blipFill>
        <p:spPr>
          <a:xfrm>
            <a:off x="1865202" y="1496592"/>
            <a:ext cx="8458636" cy="5361408"/>
          </a:xfrm>
          <a:prstGeom prst="rect">
            <a:avLst/>
          </a:prstGeom>
        </p:spPr>
      </p:pic>
    </p:spTree>
    <p:extLst>
      <p:ext uri="{BB962C8B-B14F-4D97-AF65-F5344CB8AC3E}">
        <p14:creationId xmlns:p14="http://schemas.microsoft.com/office/powerpoint/2010/main" val="204175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(8)</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C0E9C347-9487-4D4F-BC5F-B47C06FA7CF8}"/>
              </a:ext>
            </a:extLst>
          </p:cNvPr>
          <p:cNvPicPr>
            <a:picLocks noChangeAspect="1"/>
          </p:cNvPicPr>
          <p:nvPr/>
        </p:nvPicPr>
        <p:blipFill>
          <a:blip r:embed="rId2"/>
          <a:stretch>
            <a:fillRect/>
          </a:stretch>
        </p:blipFill>
        <p:spPr>
          <a:xfrm>
            <a:off x="1891204" y="1482571"/>
            <a:ext cx="8406632" cy="5375429"/>
          </a:xfrm>
          <a:prstGeom prst="rect">
            <a:avLst/>
          </a:prstGeom>
        </p:spPr>
      </p:pic>
    </p:spTree>
    <p:extLst>
      <p:ext uri="{BB962C8B-B14F-4D97-AF65-F5344CB8AC3E}">
        <p14:creationId xmlns:p14="http://schemas.microsoft.com/office/powerpoint/2010/main" val="2007912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(9)</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85C35451-721B-4AD0-9303-803037F7B573}"/>
              </a:ext>
            </a:extLst>
          </p:cNvPr>
          <p:cNvPicPr>
            <a:picLocks noChangeAspect="1"/>
          </p:cNvPicPr>
          <p:nvPr/>
        </p:nvPicPr>
        <p:blipFill>
          <a:blip r:embed="rId2"/>
          <a:stretch>
            <a:fillRect/>
          </a:stretch>
        </p:blipFill>
        <p:spPr>
          <a:xfrm>
            <a:off x="1851929" y="1506027"/>
            <a:ext cx="8485181" cy="5351973"/>
          </a:xfrm>
          <a:prstGeom prst="rect">
            <a:avLst/>
          </a:prstGeom>
        </p:spPr>
      </p:pic>
    </p:spTree>
    <p:extLst>
      <p:ext uri="{BB962C8B-B14F-4D97-AF65-F5344CB8AC3E}">
        <p14:creationId xmlns:p14="http://schemas.microsoft.com/office/powerpoint/2010/main" val="4091902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 3 dominant topics in each sentence</a:t>
            </a:r>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4" name="Picture 3">
            <a:extLst>
              <a:ext uri="{FF2B5EF4-FFF2-40B4-BE49-F238E27FC236}">
                <a16:creationId xmlns:a16="http://schemas.microsoft.com/office/drawing/2014/main" id="{2B4A1A58-B143-453C-8162-B41B404140C1}"/>
              </a:ext>
            </a:extLst>
          </p:cNvPr>
          <p:cNvPicPr>
            <a:picLocks noChangeAspect="1"/>
          </p:cNvPicPr>
          <p:nvPr/>
        </p:nvPicPr>
        <p:blipFill>
          <a:blip r:embed="rId2"/>
          <a:stretch>
            <a:fillRect/>
          </a:stretch>
        </p:blipFill>
        <p:spPr>
          <a:xfrm>
            <a:off x="2303570" y="2562972"/>
            <a:ext cx="7581900" cy="3476625"/>
          </a:xfrm>
          <a:prstGeom prst="rect">
            <a:avLst/>
          </a:prstGeom>
        </p:spPr>
      </p:pic>
      <p:sp>
        <p:nvSpPr>
          <p:cNvPr id="8" name="TextBox 7">
            <a:extLst>
              <a:ext uri="{FF2B5EF4-FFF2-40B4-BE49-F238E27FC236}">
                <a16:creationId xmlns:a16="http://schemas.microsoft.com/office/drawing/2014/main" id="{070B92D7-8B83-40D2-920A-C63083140D5D}"/>
              </a:ext>
            </a:extLst>
          </p:cNvPr>
          <p:cNvSpPr txBox="1"/>
          <p:nvPr/>
        </p:nvSpPr>
        <p:spPr>
          <a:xfrm>
            <a:off x="838200" y="1690688"/>
            <a:ext cx="6094520" cy="369332"/>
          </a:xfrm>
          <a:prstGeom prst="rect">
            <a:avLst/>
          </a:prstGeom>
          <a:noFill/>
        </p:spPr>
        <p:txBody>
          <a:bodyPr wrap="square">
            <a:spAutoFit/>
          </a:bodyPr>
          <a:lstStyle/>
          <a:p>
            <a:pPr>
              <a:lnSpc>
                <a:spcPct val="90000"/>
              </a:lnSpc>
              <a:spcBef>
                <a:spcPct val="0"/>
              </a:spcBef>
            </a:pPr>
            <a:r>
              <a:rPr lang="en-US" sz="2000" cap="all" spc="150" dirty="0">
                <a:latin typeface="Arial" panose="020B0604020202020204" pitchFamily="34" charset="0"/>
                <a:ea typeface="+mj-ea"/>
                <a:cs typeface="Arial" panose="020B0604020202020204" pitchFamily="34" charset="0"/>
              </a:rPr>
              <a:t>All result saved on CSV file</a:t>
            </a:r>
          </a:p>
        </p:txBody>
      </p:sp>
    </p:spTree>
    <p:extLst>
      <p:ext uri="{BB962C8B-B14F-4D97-AF65-F5344CB8AC3E}">
        <p14:creationId xmlns:p14="http://schemas.microsoft.com/office/powerpoint/2010/main" val="985306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60529" y="2131085"/>
            <a:ext cx="5295345" cy="1715531"/>
          </a:xfrm>
        </p:spPr>
        <p:txBody>
          <a:bodyPr/>
          <a:lstStyle/>
          <a:p>
            <a:r>
              <a:rPr lang="en-US" dirty="0"/>
              <a:t>Results for (Keywords)</a:t>
            </a:r>
          </a:p>
        </p:txBody>
      </p:sp>
    </p:spTree>
    <p:extLst>
      <p:ext uri="{BB962C8B-B14F-4D97-AF65-F5344CB8AC3E}">
        <p14:creationId xmlns:p14="http://schemas.microsoft.com/office/powerpoint/2010/main" val="2277567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a:t>
            </a:r>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4" name="Picture 3">
            <a:extLst>
              <a:ext uri="{FF2B5EF4-FFF2-40B4-BE49-F238E27FC236}">
                <a16:creationId xmlns:a16="http://schemas.microsoft.com/office/drawing/2014/main" id="{6661FA5D-31E0-4375-966B-47F5D45B3E63}"/>
              </a:ext>
            </a:extLst>
          </p:cNvPr>
          <p:cNvPicPr>
            <a:picLocks noChangeAspect="1"/>
          </p:cNvPicPr>
          <p:nvPr/>
        </p:nvPicPr>
        <p:blipFill>
          <a:blip r:embed="rId2"/>
          <a:stretch>
            <a:fillRect/>
          </a:stretch>
        </p:blipFill>
        <p:spPr>
          <a:xfrm>
            <a:off x="2996390" y="1347198"/>
            <a:ext cx="6196259" cy="5510802"/>
          </a:xfrm>
          <a:prstGeom prst="rect">
            <a:avLst/>
          </a:prstGeom>
        </p:spPr>
      </p:pic>
    </p:spTree>
    <p:extLst>
      <p:ext uri="{BB962C8B-B14F-4D97-AF65-F5344CB8AC3E}">
        <p14:creationId xmlns:p14="http://schemas.microsoft.com/office/powerpoint/2010/main" val="3661878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(1)</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4" name="Picture 3">
            <a:extLst>
              <a:ext uri="{FF2B5EF4-FFF2-40B4-BE49-F238E27FC236}">
                <a16:creationId xmlns:a16="http://schemas.microsoft.com/office/drawing/2014/main" id="{9E2B47D8-6D7B-4C3C-8C75-63EB664DBECA}"/>
              </a:ext>
            </a:extLst>
          </p:cNvPr>
          <p:cNvPicPr>
            <a:picLocks noChangeAspect="1"/>
          </p:cNvPicPr>
          <p:nvPr/>
        </p:nvPicPr>
        <p:blipFill>
          <a:blip r:embed="rId2"/>
          <a:stretch>
            <a:fillRect/>
          </a:stretch>
        </p:blipFill>
        <p:spPr>
          <a:xfrm>
            <a:off x="1899139" y="1472038"/>
            <a:ext cx="8390761" cy="5385962"/>
          </a:xfrm>
          <a:prstGeom prst="rect">
            <a:avLst/>
          </a:prstGeom>
        </p:spPr>
      </p:pic>
    </p:spTree>
    <p:extLst>
      <p:ext uri="{BB962C8B-B14F-4D97-AF65-F5344CB8AC3E}">
        <p14:creationId xmlns:p14="http://schemas.microsoft.com/office/powerpoint/2010/main" val="1606512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(2,4,5,6,7,8,9,)</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21F75FAF-02DB-4EC4-83E3-39AF6B2DC649}"/>
              </a:ext>
            </a:extLst>
          </p:cNvPr>
          <p:cNvPicPr>
            <a:picLocks noChangeAspect="1"/>
          </p:cNvPicPr>
          <p:nvPr/>
        </p:nvPicPr>
        <p:blipFill>
          <a:blip r:embed="rId2"/>
          <a:stretch>
            <a:fillRect/>
          </a:stretch>
        </p:blipFill>
        <p:spPr>
          <a:xfrm>
            <a:off x="1834681" y="1518152"/>
            <a:ext cx="8519677" cy="5339848"/>
          </a:xfrm>
          <a:prstGeom prst="rect">
            <a:avLst/>
          </a:prstGeom>
        </p:spPr>
      </p:pic>
    </p:spTree>
    <p:extLst>
      <p:ext uri="{BB962C8B-B14F-4D97-AF65-F5344CB8AC3E}">
        <p14:creationId xmlns:p14="http://schemas.microsoft.com/office/powerpoint/2010/main" val="3911324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Topics (3)</a:t>
            </a:r>
            <a:br>
              <a:rPr lang="en-US" dirty="0"/>
            </a:br>
            <a:r>
              <a:rPr lang="en-US" sz="1800" dirty="0"/>
              <a:t>Visualization by </a:t>
            </a:r>
            <a:r>
              <a:rPr lang="en-US" sz="1800" dirty="0" err="1"/>
              <a:t>pyLDAvis</a:t>
            </a:r>
            <a:endParaRPr lang="en-US" dirty="0"/>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D1300780-D4FF-49EB-8E41-521FDD613EDF}"/>
              </a:ext>
            </a:extLst>
          </p:cNvPr>
          <p:cNvPicPr>
            <a:picLocks noChangeAspect="1"/>
          </p:cNvPicPr>
          <p:nvPr/>
        </p:nvPicPr>
        <p:blipFill>
          <a:blip r:embed="rId2"/>
          <a:stretch>
            <a:fillRect/>
          </a:stretch>
        </p:blipFill>
        <p:spPr>
          <a:xfrm>
            <a:off x="1872880" y="1491449"/>
            <a:ext cx="8443279" cy="5366551"/>
          </a:xfrm>
          <a:prstGeom prst="rect">
            <a:avLst/>
          </a:prstGeom>
        </p:spPr>
      </p:pic>
    </p:spTree>
    <p:extLst>
      <p:ext uri="{BB962C8B-B14F-4D97-AF65-F5344CB8AC3E}">
        <p14:creationId xmlns:p14="http://schemas.microsoft.com/office/powerpoint/2010/main" val="780431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top 3 dominant topics in each sentence</a:t>
            </a:r>
          </a:p>
        </p:txBody>
      </p:sp>
      <p:sp>
        <p:nvSpPr>
          <p:cNvPr id="7" name="TextBox 6">
            <a:extLst>
              <a:ext uri="{FF2B5EF4-FFF2-40B4-BE49-F238E27FC236}">
                <a16:creationId xmlns:a16="http://schemas.microsoft.com/office/drawing/2014/main" id="{EA4C9AC5-60E9-4A89-A1F5-8734AAC87941}"/>
              </a:ext>
            </a:extLst>
          </p:cNvPr>
          <p:cNvSpPr txBox="1"/>
          <p:nvPr/>
        </p:nvSpPr>
        <p:spPr>
          <a:xfrm>
            <a:off x="3047260" y="3246553"/>
            <a:ext cx="6094520" cy="369332"/>
          </a:xfrm>
          <a:prstGeom prst="rect">
            <a:avLst/>
          </a:prstGeom>
          <a:noFill/>
        </p:spPr>
        <p:txBody>
          <a:bodyPr wrap="square">
            <a:spAutoFit/>
          </a:bodyPr>
          <a:lstStyle/>
          <a:p>
            <a:endParaRPr lang="en-US" dirty="0"/>
          </a:p>
        </p:txBody>
      </p:sp>
      <p:sp>
        <p:nvSpPr>
          <p:cNvPr id="8" name="TextBox 7">
            <a:extLst>
              <a:ext uri="{FF2B5EF4-FFF2-40B4-BE49-F238E27FC236}">
                <a16:creationId xmlns:a16="http://schemas.microsoft.com/office/drawing/2014/main" id="{070B92D7-8B83-40D2-920A-C63083140D5D}"/>
              </a:ext>
            </a:extLst>
          </p:cNvPr>
          <p:cNvSpPr txBox="1"/>
          <p:nvPr/>
        </p:nvSpPr>
        <p:spPr>
          <a:xfrm>
            <a:off x="838200" y="1690688"/>
            <a:ext cx="6094520" cy="369332"/>
          </a:xfrm>
          <a:prstGeom prst="rect">
            <a:avLst/>
          </a:prstGeom>
          <a:noFill/>
        </p:spPr>
        <p:txBody>
          <a:bodyPr wrap="square">
            <a:spAutoFit/>
          </a:bodyPr>
          <a:lstStyle/>
          <a:p>
            <a:pPr>
              <a:lnSpc>
                <a:spcPct val="90000"/>
              </a:lnSpc>
              <a:spcBef>
                <a:spcPct val="0"/>
              </a:spcBef>
            </a:pPr>
            <a:r>
              <a:rPr lang="en-US" sz="2000" cap="all" spc="150" dirty="0">
                <a:latin typeface="Arial" panose="020B0604020202020204" pitchFamily="34" charset="0"/>
                <a:ea typeface="+mj-ea"/>
                <a:cs typeface="Arial" panose="020B0604020202020204" pitchFamily="34" charset="0"/>
              </a:rPr>
              <a:t>All result saved on CSV file</a:t>
            </a:r>
          </a:p>
        </p:txBody>
      </p:sp>
      <p:pic>
        <p:nvPicPr>
          <p:cNvPr id="5" name="Picture 4">
            <a:extLst>
              <a:ext uri="{FF2B5EF4-FFF2-40B4-BE49-F238E27FC236}">
                <a16:creationId xmlns:a16="http://schemas.microsoft.com/office/drawing/2014/main" id="{DE65660E-6EC0-446F-A51D-D4E8D201A7A0}"/>
              </a:ext>
            </a:extLst>
          </p:cNvPr>
          <p:cNvPicPr>
            <a:picLocks noChangeAspect="1"/>
          </p:cNvPicPr>
          <p:nvPr/>
        </p:nvPicPr>
        <p:blipFill>
          <a:blip r:embed="rId2"/>
          <a:stretch>
            <a:fillRect/>
          </a:stretch>
        </p:blipFill>
        <p:spPr>
          <a:xfrm>
            <a:off x="2513120" y="2472986"/>
            <a:ext cx="7162800" cy="3314700"/>
          </a:xfrm>
          <a:prstGeom prst="rect">
            <a:avLst/>
          </a:prstGeom>
        </p:spPr>
      </p:pic>
    </p:spTree>
    <p:extLst>
      <p:ext uri="{BB962C8B-B14F-4D97-AF65-F5344CB8AC3E}">
        <p14:creationId xmlns:p14="http://schemas.microsoft.com/office/powerpoint/2010/main" val="2550031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38477" y="287867"/>
            <a:ext cx="5111750" cy="483306"/>
          </a:xfrm>
        </p:spPr>
        <p:txBody>
          <a:bodyPr/>
          <a:lstStyle/>
          <a:p>
            <a:r>
              <a:rPr lang="en-US" dirty="0"/>
              <a:t>Approach</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38477" y="1290637"/>
            <a:ext cx="7020279" cy="5065713"/>
          </a:xfrm>
        </p:spPr>
        <p:txBody>
          <a:bodyPr>
            <a:normAutofit/>
          </a:bodyPr>
          <a:lstStyle/>
          <a:p>
            <a:pPr>
              <a:lnSpc>
                <a:spcPct val="150000"/>
              </a:lnSpc>
            </a:pPr>
            <a:r>
              <a:rPr lang="en-US" sz="1800" b="0" i="0" dirty="0">
                <a:effectLst/>
                <a:latin typeface="Inter"/>
              </a:rPr>
              <a:t>You are provided with a medical related dataset, containing 5k articles. You are required to demonstrate your NLP, data-mining &amp; topic extraction skills to extract the topics that are included within the dataset along with mapping each article to the corresponding topic names. Each document should be matched to the top three most relevant topic names including the matching probability score.</a:t>
            </a:r>
            <a:endParaRPr lang="en-US" sz="1800"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3874276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Tree>
    <p:extLst>
      <p:ext uri="{BB962C8B-B14F-4D97-AF65-F5344CB8AC3E}">
        <p14:creationId xmlns:p14="http://schemas.microsoft.com/office/powerpoint/2010/main" val="196978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60529" y="2131085"/>
            <a:ext cx="5295345" cy="1715531"/>
          </a:xfrm>
        </p:spPr>
        <p:txBody>
          <a:bodyPr/>
          <a:lstStyle/>
          <a:p>
            <a:r>
              <a:rPr lang="en-US" dirty="0"/>
              <a:t>Loading and viewing the dataset </a:t>
            </a:r>
            <a:br>
              <a:rPr lang="en-US" dirty="0"/>
            </a:br>
            <a:r>
              <a:rPr lang="en-US" dirty="0"/>
              <a:t>&amp; Cleaning </a:t>
            </a:r>
            <a:r>
              <a:rPr lang="en-US" dirty="0" err="1"/>
              <a:t>DAta</a:t>
            </a:r>
            <a:endParaRPr lang="en-US" dirty="0"/>
          </a:p>
        </p:txBody>
      </p:sp>
    </p:spTree>
    <p:extLst>
      <p:ext uri="{BB962C8B-B14F-4D97-AF65-F5344CB8AC3E}">
        <p14:creationId xmlns:p14="http://schemas.microsoft.com/office/powerpoint/2010/main" val="379728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0AA2-CC88-4B88-AC33-BAF9BA62F4CB}"/>
              </a:ext>
            </a:extLst>
          </p:cNvPr>
          <p:cNvSpPr>
            <a:spLocks noGrp="1"/>
          </p:cNvSpPr>
          <p:nvPr>
            <p:ph type="title"/>
          </p:nvPr>
        </p:nvSpPr>
        <p:spPr/>
        <p:txBody>
          <a:bodyPr/>
          <a:lstStyle/>
          <a:p>
            <a:pPr algn="l"/>
            <a:r>
              <a:rPr lang="en-US" dirty="0"/>
              <a:t>Load Data </a:t>
            </a:r>
          </a:p>
        </p:txBody>
      </p:sp>
      <p:sp>
        <p:nvSpPr>
          <p:cNvPr id="6" name="Slide Number Placeholder 5">
            <a:extLst>
              <a:ext uri="{FF2B5EF4-FFF2-40B4-BE49-F238E27FC236}">
                <a16:creationId xmlns:a16="http://schemas.microsoft.com/office/drawing/2014/main" id="{D2BF45FF-6C91-4E04-8E60-AADAFC6A05D1}"/>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9" name="TextBox 8">
            <a:extLst>
              <a:ext uri="{FF2B5EF4-FFF2-40B4-BE49-F238E27FC236}">
                <a16:creationId xmlns:a16="http://schemas.microsoft.com/office/drawing/2014/main" id="{0FB1A574-7BF4-4A2A-AE19-D16079335E45}"/>
              </a:ext>
            </a:extLst>
          </p:cNvPr>
          <p:cNvSpPr txBox="1"/>
          <p:nvPr/>
        </p:nvSpPr>
        <p:spPr>
          <a:xfrm>
            <a:off x="838199" y="1797702"/>
            <a:ext cx="10915835" cy="2585323"/>
          </a:xfrm>
          <a:prstGeom prst="rect">
            <a:avLst/>
          </a:prstGeom>
          <a:noFill/>
        </p:spPr>
        <p:txBody>
          <a:bodyPr wrap="square">
            <a:spAutoFit/>
          </a:bodyPr>
          <a:lstStyle/>
          <a:p>
            <a:pPr marL="285750" indent="-285750" algn="l">
              <a:buFont typeface="Arial" panose="020B0604020202020204" pitchFamily="34" charset="0"/>
              <a:buChar char="•"/>
            </a:pPr>
            <a:r>
              <a:rPr lang="en-US" b="1" dirty="0">
                <a:solidFill>
                  <a:srgbClr val="292929"/>
                </a:solidFill>
                <a:latin typeface="charter"/>
              </a:rPr>
              <a:t>Use </a:t>
            </a:r>
            <a:r>
              <a:rPr lang="en-US" b="1" i="0" dirty="0">
                <a:solidFill>
                  <a:srgbClr val="292929"/>
                </a:solidFill>
                <a:effectLst/>
                <a:latin typeface="charter"/>
              </a:rPr>
              <a:t>simple pandas Library </a:t>
            </a:r>
            <a:r>
              <a:rPr lang="en-US" b="0" i="0" dirty="0">
                <a:solidFill>
                  <a:srgbClr val="292929"/>
                </a:solidFill>
                <a:effectLst/>
                <a:latin typeface="charter"/>
              </a:rPr>
              <a:t> : </a:t>
            </a:r>
          </a:p>
          <a:p>
            <a:pPr marL="285750" indent="-285750" algn="l">
              <a:buFont typeface="Arial" panose="020B0604020202020204" pitchFamily="34" charset="0"/>
              <a:buChar char="•"/>
            </a:pPr>
            <a:r>
              <a:rPr lang="en-US" b="0" i="0" dirty="0" err="1">
                <a:solidFill>
                  <a:srgbClr val="292929"/>
                </a:solidFill>
                <a:effectLst/>
                <a:latin typeface="charter"/>
              </a:rPr>
              <a:t>df</a:t>
            </a:r>
            <a:r>
              <a:rPr lang="en-US" b="0" i="0" dirty="0">
                <a:solidFill>
                  <a:srgbClr val="292929"/>
                </a:solidFill>
                <a:effectLst/>
                <a:latin typeface="charter"/>
              </a:rPr>
              <a:t> = </a:t>
            </a:r>
            <a:r>
              <a:rPr lang="en-US" b="0" i="0" dirty="0" err="1">
                <a:solidFill>
                  <a:srgbClr val="292929"/>
                </a:solidFill>
                <a:effectLst/>
                <a:latin typeface="charter"/>
              </a:rPr>
              <a:t>pd.read_csv</a:t>
            </a:r>
            <a:r>
              <a:rPr lang="en-US" b="0" i="0" dirty="0">
                <a:solidFill>
                  <a:srgbClr val="292929"/>
                </a:solidFill>
                <a:effectLst/>
                <a:latin typeface="charter"/>
              </a:rPr>
              <a:t>('Pubmed5k.csv')</a:t>
            </a:r>
          </a:p>
          <a:p>
            <a:pPr marL="285750" indent="-285750" algn="l">
              <a:buFont typeface="Arial" panose="020B0604020202020204" pitchFamily="34" charset="0"/>
              <a:buChar char="•"/>
            </a:pPr>
            <a:r>
              <a:rPr lang="en-US" b="0" i="0" dirty="0">
                <a:solidFill>
                  <a:srgbClr val="292929"/>
                </a:solidFill>
                <a:effectLst/>
                <a:latin typeface="charter"/>
              </a:rPr>
              <a:t>print(</a:t>
            </a:r>
            <a:r>
              <a:rPr lang="en-US" b="0" i="0" dirty="0" err="1">
                <a:solidFill>
                  <a:srgbClr val="292929"/>
                </a:solidFill>
                <a:effectLst/>
                <a:latin typeface="charter"/>
              </a:rPr>
              <a:t>df.shape</a:t>
            </a:r>
            <a:r>
              <a:rPr lang="en-US" b="0" i="0" dirty="0">
                <a:solidFill>
                  <a:srgbClr val="292929"/>
                </a:solidFill>
                <a:effectLst/>
                <a:latin typeface="charter"/>
              </a:rPr>
              <a:t>)</a:t>
            </a:r>
          </a:p>
          <a:p>
            <a:pPr marL="285750" indent="-285750" algn="l">
              <a:buFont typeface="Arial" panose="020B0604020202020204" pitchFamily="34" charset="0"/>
              <a:buChar char="•"/>
            </a:pPr>
            <a:r>
              <a:rPr lang="en-US" b="0" i="0" dirty="0" err="1">
                <a:solidFill>
                  <a:srgbClr val="292929"/>
                </a:solidFill>
                <a:effectLst/>
                <a:latin typeface="charter"/>
              </a:rPr>
              <a:t>df.head</a:t>
            </a:r>
            <a:r>
              <a:rPr lang="en-US" b="0" i="0" dirty="0">
                <a:solidFill>
                  <a:srgbClr val="292929"/>
                </a:solidFill>
                <a:effectLst/>
                <a:latin typeface="charter"/>
              </a:rPr>
              <a:t>()</a:t>
            </a:r>
          </a:p>
          <a:p>
            <a:pPr marL="285750" indent="-285750" algn="l">
              <a:buFont typeface="Arial" panose="020B0604020202020204" pitchFamily="34" charset="0"/>
              <a:buChar char="•"/>
            </a:pPr>
            <a:endParaRPr lang="en-US" dirty="0">
              <a:solidFill>
                <a:srgbClr val="292929"/>
              </a:solidFill>
              <a:latin typeface="charter"/>
            </a:endParaRPr>
          </a:p>
          <a:p>
            <a:pPr algn="l"/>
            <a:endParaRPr lang="en-US" b="0" i="0" dirty="0">
              <a:solidFill>
                <a:srgbClr val="292929"/>
              </a:solidFill>
              <a:effectLst/>
              <a:latin typeface="charter"/>
            </a:endParaRPr>
          </a:p>
          <a:p>
            <a:pPr algn="l"/>
            <a:r>
              <a:rPr lang="en-US" b="1" dirty="0">
                <a:solidFill>
                  <a:srgbClr val="292929"/>
                </a:solidFill>
                <a:latin typeface="charter"/>
              </a:rPr>
              <a:t>Number of training sentences: 4999</a:t>
            </a:r>
          </a:p>
          <a:p>
            <a:pPr algn="l"/>
            <a:endParaRPr lang="en-US" b="1" i="0" dirty="0">
              <a:solidFill>
                <a:srgbClr val="292929"/>
              </a:solidFill>
              <a:effectLst/>
              <a:latin typeface="charter"/>
            </a:endParaRPr>
          </a:p>
          <a:p>
            <a:pPr algn="l"/>
            <a:endParaRPr lang="en-US" b="1" i="0" dirty="0">
              <a:solidFill>
                <a:srgbClr val="292929"/>
              </a:solidFill>
              <a:effectLst/>
              <a:latin typeface="charter"/>
            </a:endParaRPr>
          </a:p>
        </p:txBody>
      </p:sp>
      <p:pic>
        <p:nvPicPr>
          <p:cNvPr id="5" name="Picture 4">
            <a:extLst>
              <a:ext uri="{FF2B5EF4-FFF2-40B4-BE49-F238E27FC236}">
                <a16:creationId xmlns:a16="http://schemas.microsoft.com/office/drawing/2014/main" id="{2408A3AC-8123-4FAA-BB16-3A0A7555976A}"/>
              </a:ext>
            </a:extLst>
          </p:cNvPr>
          <p:cNvPicPr>
            <a:picLocks noChangeAspect="1"/>
          </p:cNvPicPr>
          <p:nvPr/>
        </p:nvPicPr>
        <p:blipFill>
          <a:blip r:embed="rId2"/>
          <a:stretch>
            <a:fillRect/>
          </a:stretch>
        </p:blipFill>
        <p:spPr>
          <a:xfrm>
            <a:off x="838199" y="3992551"/>
            <a:ext cx="8896350" cy="2200275"/>
          </a:xfrm>
          <a:prstGeom prst="rect">
            <a:avLst/>
          </a:prstGeom>
        </p:spPr>
      </p:pic>
      <p:sp>
        <p:nvSpPr>
          <p:cNvPr id="10" name="TextBox 9">
            <a:extLst>
              <a:ext uri="{FF2B5EF4-FFF2-40B4-BE49-F238E27FC236}">
                <a16:creationId xmlns:a16="http://schemas.microsoft.com/office/drawing/2014/main" id="{3E66D0FF-AA0F-40CA-8C9D-4811CAE91C27}"/>
              </a:ext>
            </a:extLst>
          </p:cNvPr>
          <p:cNvSpPr txBox="1"/>
          <p:nvPr/>
        </p:nvSpPr>
        <p:spPr>
          <a:xfrm>
            <a:off x="6296116" y="1709968"/>
            <a:ext cx="6094520" cy="369332"/>
          </a:xfrm>
          <a:prstGeom prst="rect">
            <a:avLst/>
          </a:prstGeom>
          <a:noFill/>
        </p:spPr>
        <p:txBody>
          <a:bodyPr wrap="square">
            <a:spAutoFit/>
          </a:bodyPr>
          <a:lstStyle/>
          <a:p>
            <a:pPr algn="l"/>
            <a:r>
              <a:rPr lang="sv-SE" b="1" i="0" dirty="0">
                <a:solidFill>
                  <a:srgbClr val="24292F"/>
                </a:solidFill>
                <a:effectLst/>
                <a:latin typeface="-apple-system"/>
              </a:rPr>
              <a:t>INFO: </a:t>
            </a:r>
          </a:p>
        </p:txBody>
      </p:sp>
      <p:pic>
        <p:nvPicPr>
          <p:cNvPr id="11" name="Picture 10">
            <a:extLst>
              <a:ext uri="{FF2B5EF4-FFF2-40B4-BE49-F238E27FC236}">
                <a16:creationId xmlns:a16="http://schemas.microsoft.com/office/drawing/2014/main" id="{A0C8304F-8091-4D7F-BF56-6384AF7EAD1E}"/>
              </a:ext>
            </a:extLst>
          </p:cNvPr>
          <p:cNvPicPr>
            <a:picLocks noChangeAspect="1"/>
          </p:cNvPicPr>
          <p:nvPr/>
        </p:nvPicPr>
        <p:blipFill>
          <a:blip r:embed="rId3"/>
          <a:stretch>
            <a:fillRect/>
          </a:stretch>
        </p:blipFill>
        <p:spPr>
          <a:xfrm>
            <a:off x="7620067" y="1434904"/>
            <a:ext cx="4228964" cy="2394123"/>
          </a:xfrm>
          <a:prstGeom prst="rect">
            <a:avLst/>
          </a:prstGeom>
        </p:spPr>
      </p:pic>
    </p:spTree>
    <p:extLst>
      <p:ext uri="{BB962C8B-B14F-4D97-AF65-F5344CB8AC3E}">
        <p14:creationId xmlns:p14="http://schemas.microsoft.com/office/powerpoint/2010/main" val="56518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0AA2-CC88-4B88-AC33-BAF9BA62F4CB}"/>
              </a:ext>
            </a:extLst>
          </p:cNvPr>
          <p:cNvSpPr>
            <a:spLocks noGrp="1"/>
          </p:cNvSpPr>
          <p:nvPr>
            <p:ph type="title"/>
          </p:nvPr>
        </p:nvSpPr>
        <p:spPr>
          <a:xfrm>
            <a:off x="838200" y="556526"/>
            <a:ext cx="10515600" cy="1325563"/>
          </a:xfrm>
        </p:spPr>
        <p:txBody>
          <a:bodyPr>
            <a:normAutofit/>
          </a:bodyPr>
          <a:lstStyle/>
          <a:p>
            <a:pPr algn="l"/>
            <a:r>
              <a:rPr lang="en-US" dirty="0"/>
              <a:t>Cleaning Data </a:t>
            </a:r>
          </a:p>
        </p:txBody>
      </p:sp>
      <p:sp>
        <p:nvSpPr>
          <p:cNvPr id="6" name="Slide Number Placeholder 5">
            <a:extLst>
              <a:ext uri="{FF2B5EF4-FFF2-40B4-BE49-F238E27FC236}">
                <a16:creationId xmlns:a16="http://schemas.microsoft.com/office/drawing/2014/main" id="{D2BF45FF-6C91-4E04-8E60-AADAFC6A05D1}"/>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7" name="TextBox 6">
            <a:extLst>
              <a:ext uri="{FF2B5EF4-FFF2-40B4-BE49-F238E27FC236}">
                <a16:creationId xmlns:a16="http://schemas.microsoft.com/office/drawing/2014/main" id="{08DD271C-A2B9-4050-A20D-E20DF8793000}"/>
              </a:ext>
            </a:extLst>
          </p:cNvPr>
          <p:cNvSpPr txBox="1"/>
          <p:nvPr/>
        </p:nvSpPr>
        <p:spPr>
          <a:xfrm>
            <a:off x="838199" y="2101333"/>
            <a:ext cx="11279819" cy="1477328"/>
          </a:xfrm>
          <a:prstGeom prst="rect">
            <a:avLst/>
          </a:prstGeom>
          <a:noFill/>
        </p:spPr>
        <p:txBody>
          <a:bodyPr wrap="square">
            <a:spAutoFit/>
          </a:bodyPr>
          <a:lstStyle/>
          <a:p>
            <a:r>
              <a:rPr lang="en-US" dirty="0"/>
              <a:t>Combine the ['Title', 'Abstract'] columns to one column.</a:t>
            </a:r>
          </a:p>
          <a:p>
            <a:r>
              <a:rPr lang="en-US" dirty="0"/>
              <a:t>Drop unused columns.</a:t>
            </a:r>
          </a:p>
          <a:p>
            <a:r>
              <a:rPr lang="en-US" dirty="0"/>
              <a:t>Remove punctuation from sentence.</a:t>
            </a:r>
          </a:p>
          <a:p>
            <a:r>
              <a:rPr lang="en-US" dirty="0"/>
              <a:t>Change all word to lowercase.</a:t>
            </a:r>
          </a:p>
          <a:p>
            <a:r>
              <a:rPr lang="en-US" dirty="0"/>
              <a:t>Remove numbers from sentence. </a:t>
            </a:r>
          </a:p>
        </p:txBody>
      </p:sp>
      <p:pic>
        <p:nvPicPr>
          <p:cNvPr id="10" name="Picture 9">
            <a:extLst>
              <a:ext uri="{FF2B5EF4-FFF2-40B4-BE49-F238E27FC236}">
                <a16:creationId xmlns:a16="http://schemas.microsoft.com/office/drawing/2014/main" id="{BD294C48-2C77-4C32-A5C6-24176C8F5260}"/>
              </a:ext>
            </a:extLst>
          </p:cNvPr>
          <p:cNvPicPr>
            <a:picLocks noChangeAspect="1"/>
          </p:cNvPicPr>
          <p:nvPr/>
        </p:nvPicPr>
        <p:blipFill>
          <a:blip r:embed="rId2"/>
          <a:stretch>
            <a:fillRect/>
          </a:stretch>
        </p:blipFill>
        <p:spPr>
          <a:xfrm>
            <a:off x="5381881" y="3429000"/>
            <a:ext cx="6810119" cy="3407595"/>
          </a:xfrm>
          <a:prstGeom prst="rect">
            <a:avLst/>
          </a:prstGeom>
        </p:spPr>
      </p:pic>
    </p:spTree>
    <p:extLst>
      <p:ext uri="{BB962C8B-B14F-4D97-AF65-F5344CB8AC3E}">
        <p14:creationId xmlns:p14="http://schemas.microsoft.com/office/powerpoint/2010/main" val="2839717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0AA2-CC88-4B88-AC33-BAF9BA62F4CB}"/>
              </a:ext>
            </a:extLst>
          </p:cNvPr>
          <p:cNvSpPr>
            <a:spLocks noGrp="1"/>
          </p:cNvSpPr>
          <p:nvPr>
            <p:ph type="title"/>
          </p:nvPr>
        </p:nvSpPr>
        <p:spPr/>
        <p:txBody>
          <a:bodyPr/>
          <a:lstStyle/>
          <a:p>
            <a:pPr algn="l"/>
            <a:r>
              <a:rPr lang="en-US"/>
              <a:t>Data preprocessing</a:t>
            </a:r>
            <a:endParaRPr lang="en-US" dirty="0"/>
          </a:p>
        </p:txBody>
      </p:sp>
      <p:sp>
        <p:nvSpPr>
          <p:cNvPr id="6" name="Slide Number Placeholder 5">
            <a:extLst>
              <a:ext uri="{FF2B5EF4-FFF2-40B4-BE49-F238E27FC236}">
                <a16:creationId xmlns:a16="http://schemas.microsoft.com/office/drawing/2014/main" id="{D2BF45FF-6C91-4E04-8E60-AADAFC6A05D1}"/>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8" name="TextBox 7">
            <a:extLst>
              <a:ext uri="{FF2B5EF4-FFF2-40B4-BE49-F238E27FC236}">
                <a16:creationId xmlns:a16="http://schemas.microsoft.com/office/drawing/2014/main" id="{4206C2C3-7865-48B6-B0BD-4B6E38C6B5B9}"/>
              </a:ext>
            </a:extLst>
          </p:cNvPr>
          <p:cNvSpPr txBox="1"/>
          <p:nvPr/>
        </p:nvSpPr>
        <p:spPr>
          <a:xfrm>
            <a:off x="838200" y="1847425"/>
            <a:ext cx="8944992" cy="1754326"/>
          </a:xfrm>
          <a:prstGeom prst="rect">
            <a:avLst/>
          </a:prstGeom>
          <a:noFill/>
        </p:spPr>
        <p:txBody>
          <a:bodyPr wrap="square">
            <a:spAutoFit/>
          </a:bodyPr>
          <a:lstStyle/>
          <a:p>
            <a:r>
              <a:rPr lang="en-US" sz="1800" dirty="0"/>
              <a:t>Tokenize each text using {NLTK tokenizer}</a:t>
            </a:r>
            <a:endParaRPr lang="en-US" dirty="0"/>
          </a:p>
          <a:p>
            <a:r>
              <a:rPr lang="en-US" dirty="0"/>
              <a:t>Apply Preprocessing on the Corpus (lemmatization):</a:t>
            </a:r>
          </a:p>
          <a:p>
            <a:r>
              <a:rPr lang="en-US" dirty="0"/>
              <a:t>	Split into words and remove any stop words present</a:t>
            </a:r>
          </a:p>
          <a:p>
            <a:r>
              <a:rPr lang="en-US" dirty="0"/>
              <a:t>	Remove any stop words present</a:t>
            </a:r>
          </a:p>
          <a:p>
            <a:r>
              <a:rPr lang="en-US" dirty="0"/>
              <a:t>	Remove punctuations + normalize the text</a:t>
            </a:r>
          </a:p>
          <a:p>
            <a:r>
              <a:rPr lang="en-US" dirty="0"/>
              <a:t>	Clean data stored in a new list </a:t>
            </a:r>
          </a:p>
        </p:txBody>
      </p:sp>
      <p:sp>
        <p:nvSpPr>
          <p:cNvPr id="5" name="Rectangle 1">
            <a:extLst>
              <a:ext uri="{FF2B5EF4-FFF2-40B4-BE49-F238E27FC236}">
                <a16:creationId xmlns:a16="http://schemas.microsoft.com/office/drawing/2014/main" id="{756C1B08-1374-4CCC-9D44-72F13A851D55}"/>
              </a:ext>
            </a:extLst>
          </p:cNvPr>
          <p:cNvSpPr>
            <a:spLocks noChangeArrowheads="1"/>
          </p:cNvSpPr>
          <p:nvPr/>
        </p:nvSpPr>
        <p:spPr bwMode="auto">
          <a:xfrm>
            <a:off x="923639" y="3944889"/>
            <a:ext cx="979978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Lemma Corpus: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['stable', 'coordination', 'variability', 'overground', 'walking', 'running', 'preferred', 'fixed', 'speed', 'stable', 'coordination', '</a:t>
            </a:r>
            <a:r>
              <a:rPr kumimoji="0" lang="en-US" altLang="en-US" sz="1000" b="0" i="0" u="none" strike="noStrike" cap="none" normalizeH="0" baseline="0" dirty="0" err="1">
                <a:ln>
                  <a:noFill/>
                </a:ln>
                <a:solidFill>
                  <a:srgbClr val="000000"/>
                </a:solidFill>
                <a:effectLst/>
                <a:latin typeface="Courier New" panose="02070309020205020404" pitchFamily="49" charset="0"/>
              </a:rPr>
              <a:t>variability’,'overground</a:t>
            </a:r>
            <a:r>
              <a:rPr kumimoji="0" lang="en-US" altLang="en-US" sz="1000" b="0" i="0" u="none" strike="noStrike" cap="none" normalizeH="0" baseline="0" dirty="0">
                <a:ln>
                  <a:noFill/>
                </a:ln>
                <a:solidFill>
                  <a:srgbClr val="000000"/>
                </a:solidFill>
                <a:effectLst/>
                <a:latin typeface="Courier New" panose="02070309020205020404" pitchFamily="49" charset="0"/>
              </a:rPr>
              <a:t>', 'walking', 'running', 'preferred', 'fixed', 'speed', 'stable', 'coordination', 'variability', 'overground', 'walking', 'running', 'preferred’, 'fixed', 'speed', 'stable', 'coordination', 'variability', 'overground', 'walking', 'running', 'preferred', 'fixed', 'speed', 'stable', 'coordination', 'variability', 'overground', 'walking', 'running', 'preferred', 'fixed', 'speed', 'coordination', 'variability', 'cv', 'commonly', 'analyzed', 'understand', 'dynamical', 'quality', 'human', 'locomotion', 'purpose', 'study', 'develop', 'guideline', 'number', 'trial', 'required', 'inform', 'calculation', 'stable', 'mean', 'lower', 'limb', 'cv', 'overground', 'locomotion', '</a:t>
            </a:r>
            <a:r>
              <a:rPr kumimoji="0" lang="en-US" altLang="en-US" sz="1000" b="0" i="0" u="none" strike="noStrike" cap="none" normalizeH="0" baseline="0" dirty="0" err="1">
                <a:ln>
                  <a:noFill/>
                </a:ln>
                <a:solidFill>
                  <a:srgbClr val="000000"/>
                </a:solidFill>
                <a:effectLst/>
                <a:latin typeface="Courier New" panose="02070309020205020404" pitchFamily="49" charset="0"/>
              </a:rPr>
              <a:t>threedimensional</a:t>
            </a:r>
            <a:r>
              <a:rPr kumimoji="0" lang="en-US" altLang="en-US" sz="1000" b="0" i="0" u="none" strike="noStrike" cap="none" normalizeH="0" baseline="0" dirty="0">
                <a:ln>
                  <a:noFill/>
                </a:ln>
                <a:solidFill>
                  <a:srgbClr val="000000"/>
                </a:solidFill>
                <a:effectLst/>
                <a:latin typeface="Courier New" panose="02070309020205020404" pitchFamily="49" charset="0"/>
              </a:rPr>
              <a:t>', 'lower', 'limb', 'kinematics', 'captured', 'recreational', 'runner', 'performing', 'trial', 'preferred', 'fixed', 'speed', 'walking', 'running', 'stance', 'phase', 'cv', 'calculated', 'segment', 'joint', 'coupling', 'using', 'modified', 'vector', 'coding', 'technique', 'number', 'trial', 'required', 'achieve', 'cv', 'mean', 'within', 'stride', 'average', 'determined', 'coupling', 'individual', 'statistical', 'output', 'mode', 'walking', 'v', 'running', 'speed', 'preferred', 'v', 'fixed', 'compared', 'informed', 'differing', 'number', 'trial', 'minimum', 'trial', 'required', 'stable', 'mean', 'stance', 'phase', 'cv', 'fewer', 'trial', 'cv', 'underestimated', 'led', 'oversight', 'significant', 'difference', 'mode', 'speed', 'future', 'overground', 'locomotion', 'cv', 'research', 'healthy', 'population', 'using', 'vector', 'coding', 'approach', 'trial', 'standard', 'minimum', 'researcher', 'aware', 'notable', 'consequence', 'insufficient', 'number', 'trial', 'overall', 'study', 'finding']</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7815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0AA2-CC88-4B88-AC33-BAF9BA62F4CB}"/>
              </a:ext>
            </a:extLst>
          </p:cNvPr>
          <p:cNvSpPr>
            <a:spLocks noGrp="1"/>
          </p:cNvSpPr>
          <p:nvPr>
            <p:ph type="title"/>
          </p:nvPr>
        </p:nvSpPr>
        <p:spPr/>
        <p:txBody>
          <a:bodyPr/>
          <a:lstStyle/>
          <a:p>
            <a:pPr algn="l"/>
            <a:r>
              <a:rPr lang="en-US"/>
              <a:t>Data preprocessing</a:t>
            </a:r>
            <a:endParaRPr lang="en-US" dirty="0"/>
          </a:p>
        </p:txBody>
      </p:sp>
      <p:sp>
        <p:nvSpPr>
          <p:cNvPr id="6" name="Slide Number Placeholder 5">
            <a:extLst>
              <a:ext uri="{FF2B5EF4-FFF2-40B4-BE49-F238E27FC236}">
                <a16:creationId xmlns:a16="http://schemas.microsoft.com/office/drawing/2014/main" id="{D2BF45FF-6C91-4E04-8E60-AADAFC6A05D1}"/>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8" name="TextBox 7">
            <a:extLst>
              <a:ext uri="{FF2B5EF4-FFF2-40B4-BE49-F238E27FC236}">
                <a16:creationId xmlns:a16="http://schemas.microsoft.com/office/drawing/2014/main" id="{4206C2C3-7865-48B6-B0BD-4B6E38C6B5B9}"/>
              </a:ext>
            </a:extLst>
          </p:cNvPr>
          <p:cNvSpPr txBox="1"/>
          <p:nvPr/>
        </p:nvSpPr>
        <p:spPr>
          <a:xfrm>
            <a:off x="838200" y="1847425"/>
            <a:ext cx="8944992" cy="2585323"/>
          </a:xfrm>
          <a:prstGeom prst="rect">
            <a:avLst/>
          </a:prstGeom>
          <a:noFill/>
        </p:spPr>
        <p:txBody>
          <a:bodyPr wrap="square">
            <a:spAutoFit/>
          </a:bodyPr>
          <a:lstStyle/>
          <a:p>
            <a:r>
              <a:rPr lang="en-US" sz="1800" dirty="0"/>
              <a:t>Bigrams:</a:t>
            </a:r>
          </a:p>
          <a:p>
            <a:pPr lvl="1"/>
            <a:r>
              <a:rPr lang="en-US" dirty="0"/>
              <a:t>Build the bigram</a:t>
            </a:r>
          </a:p>
          <a:p>
            <a:pPr lvl="1"/>
            <a:r>
              <a:rPr lang="en-US" dirty="0"/>
              <a:t>Faster way to get a sentence clubbed as a trigram/bigram</a:t>
            </a:r>
          </a:p>
          <a:p>
            <a:pPr lvl="1"/>
            <a:r>
              <a:rPr lang="en-US" dirty="0"/>
              <a:t>Form Bigrams and trigrams</a:t>
            </a:r>
          </a:p>
          <a:p>
            <a:r>
              <a:rPr lang="en-US" dirty="0"/>
              <a:t>Dictionary and Corpus:</a:t>
            </a:r>
          </a:p>
          <a:p>
            <a:pPr lvl="1"/>
            <a:r>
              <a:rPr lang="en-US" dirty="0"/>
              <a:t>Creating the term dictionary of our </a:t>
            </a:r>
            <a:r>
              <a:rPr lang="en-US" dirty="0" err="1"/>
              <a:t>courpus</a:t>
            </a:r>
            <a:r>
              <a:rPr lang="en-US" dirty="0"/>
              <a:t> that is of all the words (</a:t>
            </a:r>
            <a:r>
              <a:rPr lang="en-US" dirty="0" err="1"/>
              <a:t>Sepcific</a:t>
            </a:r>
            <a:r>
              <a:rPr lang="en-US" dirty="0"/>
              <a:t> to Genism syntax perspective), where every unique term is assigned an index. </a:t>
            </a:r>
          </a:p>
          <a:p>
            <a:pPr lvl="1"/>
            <a:r>
              <a:rPr lang="en-US" dirty="0"/>
              <a:t>Converting list of documents (corpus) into Document Term Matrix using the dictionary </a:t>
            </a:r>
          </a:p>
        </p:txBody>
      </p:sp>
    </p:spTree>
    <p:extLst>
      <p:ext uri="{BB962C8B-B14F-4D97-AF65-F5344CB8AC3E}">
        <p14:creationId xmlns:p14="http://schemas.microsoft.com/office/powerpoint/2010/main" val="20338645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798</TotalTime>
  <Words>2060</Words>
  <Application>Microsoft Office PowerPoint</Application>
  <PresentationFormat>Widescreen</PresentationFormat>
  <Paragraphs>174</Paragraphs>
  <Slides>40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-apple-system</vt:lpstr>
      <vt:lpstr>Arial</vt:lpstr>
      <vt:lpstr>Arial</vt:lpstr>
      <vt:lpstr>Calibri</vt:lpstr>
      <vt:lpstr>charter</vt:lpstr>
      <vt:lpstr>CIDFont</vt:lpstr>
      <vt:lpstr>Courier New</vt:lpstr>
      <vt:lpstr>Inter</vt:lpstr>
      <vt:lpstr>Lato</vt:lpstr>
      <vt:lpstr>Tenorite</vt:lpstr>
      <vt:lpstr>urw-din</vt:lpstr>
      <vt:lpstr>Office Theme</vt:lpstr>
      <vt:lpstr>Topic molding </vt:lpstr>
      <vt:lpstr>Outlines </vt:lpstr>
      <vt:lpstr>Description</vt:lpstr>
      <vt:lpstr>Approach</vt:lpstr>
      <vt:lpstr>Loading and viewing the dataset  &amp; Cleaning DAta</vt:lpstr>
      <vt:lpstr>Load Data </vt:lpstr>
      <vt:lpstr>Cleaning Data </vt:lpstr>
      <vt:lpstr>Data preprocessing</vt:lpstr>
      <vt:lpstr>Data preprocessing</vt:lpstr>
      <vt:lpstr>New approach by Keywords </vt:lpstr>
      <vt:lpstr>Data preprocessing</vt:lpstr>
      <vt:lpstr>Keywords </vt:lpstr>
      <vt:lpstr>Web Scraping</vt:lpstr>
      <vt:lpstr>Web Scraping</vt:lpstr>
      <vt:lpstr>Web Scraping</vt:lpstr>
      <vt:lpstr>Key words (Visualization)</vt:lpstr>
      <vt:lpstr>Latent Dirichlet Allocation (LDA)</vt:lpstr>
      <vt:lpstr>LDA</vt:lpstr>
      <vt:lpstr>LDA Theory </vt:lpstr>
      <vt:lpstr>How will LDA optimize the distributions?</vt:lpstr>
      <vt:lpstr>Hyperparameters Tuning</vt:lpstr>
      <vt:lpstr>Results for (Abstract)</vt:lpstr>
      <vt:lpstr>Topics</vt:lpstr>
      <vt:lpstr>Topics (1) Visualization by pyLDAvis</vt:lpstr>
      <vt:lpstr>Topics (2) Visualization by pyLDAvis</vt:lpstr>
      <vt:lpstr>Topics (3) Visualization by pyLDAvis</vt:lpstr>
      <vt:lpstr>Topics (4) Visualization by pyLDAvis</vt:lpstr>
      <vt:lpstr>Topics (5) Visualization by pyLDAvis</vt:lpstr>
      <vt:lpstr>Topics (6) Visualization by pyLDAvis</vt:lpstr>
      <vt:lpstr>Topics (7) Visualization by pyLDAvis</vt:lpstr>
      <vt:lpstr>Topics (8) Visualization by pyLDAvis</vt:lpstr>
      <vt:lpstr>Topics (9) Visualization by pyLDAvis</vt:lpstr>
      <vt:lpstr>top 3 dominant topics in each sentence</vt:lpstr>
      <vt:lpstr>Results for (Keywords)</vt:lpstr>
      <vt:lpstr>Topics</vt:lpstr>
      <vt:lpstr>Topics (1) Visualization by pyLDAvis</vt:lpstr>
      <vt:lpstr>Topics (2,4,5,6,7,8,9,) Visualization by pyLDAvis</vt:lpstr>
      <vt:lpstr>Topics (3) Visualization by pyLDAvis</vt:lpstr>
      <vt:lpstr>top 3 dominant topics in each sentence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Approval Prediction</dc:title>
  <dc:creator>mohamed kotb</dc:creator>
  <cp:lastModifiedBy>mohamed kotb</cp:lastModifiedBy>
  <cp:revision>13</cp:revision>
  <dcterms:created xsi:type="dcterms:W3CDTF">2022-01-30T08:54:33Z</dcterms:created>
  <dcterms:modified xsi:type="dcterms:W3CDTF">2022-04-17T10:35:22Z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